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sldIdLst>
    <p:sldId id="295" r:id="rId2"/>
    <p:sldId id="269" r:id="rId3"/>
    <p:sldId id="285" r:id="rId4"/>
    <p:sldId id="291" r:id="rId5"/>
    <p:sldId id="289" r:id="rId6"/>
    <p:sldId id="257" r:id="rId7"/>
    <p:sldId id="258" r:id="rId8"/>
    <p:sldId id="320" r:id="rId9"/>
    <p:sldId id="287" r:id="rId10"/>
    <p:sldId id="305" r:id="rId11"/>
    <p:sldId id="306" r:id="rId12"/>
    <p:sldId id="307" r:id="rId13"/>
    <p:sldId id="308" r:id="rId14"/>
    <p:sldId id="309" r:id="rId15"/>
    <p:sldId id="321" r:id="rId16"/>
    <p:sldId id="322" r:id="rId17"/>
    <p:sldId id="323" r:id="rId18"/>
    <p:sldId id="324" r:id="rId19"/>
    <p:sldId id="325" r:id="rId20"/>
    <p:sldId id="326" r:id="rId21"/>
    <p:sldId id="327" r:id="rId22"/>
    <p:sldId id="296" r:id="rId23"/>
    <p:sldId id="298" r:id="rId24"/>
    <p:sldId id="311" r:id="rId25"/>
    <p:sldId id="312" r:id="rId26"/>
    <p:sldId id="313" r:id="rId27"/>
    <p:sldId id="314" r:id="rId28"/>
    <p:sldId id="316" r:id="rId29"/>
    <p:sldId id="317" r:id="rId30"/>
    <p:sldId id="318" r:id="rId31"/>
    <p:sldId id="300" r:id="rId32"/>
    <p:sldId id="301" r:id="rId33"/>
    <p:sldId id="297" r:id="rId34"/>
    <p:sldId id="299" r:id="rId35"/>
    <p:sldId id="319" r:id="rId36"/>
    <p:sldId id="302" r:id="rId37"/>
    <p:sldId id="303" r:id="rId38"/>
    <p:sldId id="304" r:id="rId39"/>
    <p:sldId id="274" r:id="rId40"/>
    <p:sldId id="282" r:id="rId41"/>
    <p:sldId id="279" r:id="rId42"/>
    <p:sldId id="270" r:id="rId43"/>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22" autoAdjust="0"/>
  </p:normalViewPr>
  <p:slideViewPr>
    <p:cSldViewPr>
      <p:cViewPr varScale="1">
        <p:scale>
          <a:sx n="76" d="100"/>
          <a:sy n="76" d="100"/>
        </p:scale>
        <p:origin x="558" y="96"/>
      </p:cViewPr>
      <p:guideLst>
        <p:guide orient="horz" pos="2160"/>
        <p:guide pos="2880"/>
      </p:guideLst>
    </p:cSldViewPr>
  </p:slideViewPr>
  <p:outlineViewPr>
    <p:cViewPr>
      <p:scale>
        <a:sx n="33" d="100"/>
        <a:sy n="33" d="100"/>
      </p:scale>
      <p:origin x="48" y="16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0-F6C4-4AC9-829C-383C36D42C14}"/>
              </c:ext>
            </c:extLst>
          </c:dPt>
          <c:dPt>
            <c:idx val="1"/>
            <c:bubble3D val="0"/>
            <c:explosion val="4"/>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F6C4-4AC9-829C-383C36D42C14}"/>
              </c:ext>
            </c:extLst>
          </c:dPt>
          <c:dPt>
            <c:idx val="2"/>
            <c:bubble3D val="0"/>
            <c:explosion val="3"/>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2-F6C4-4AC9-829C-383C36D42C14}"/>
              </c:ext>
            </c:extLst>
          </c:dPt>
          <c:dLbls>
            <c:dLbl>
              <c:idx val="0"/>
              <c:tx>
                <c:rich>
                  <a:bodyPr/>
                  <a:lstStyle/>
                  <a:p>
                    <a:r>
                      <a:rPr lang="en-US" sz="1600" dirty="0">
                        <a:latin typeface="Century Gothic" panose="020B0502020202020204" pitchFamily="34" charset="0"/>
                      </a:rPr>
                      <a:t>Independent Work</a:t>
                    </a:r>
                  </a:p>
                  <a:p>
                    <a:r>
                      <a:rPr lang="en-US" sz="1600" dirty="0">
                        <a:latin typeface="Century Gothic" panose="020B0502020202020204" pitchFamily="34" charset="0"/>
                      </a:rPr>
                      <a:t>35-40</a:t>
                    </a:r>
                    <a:r>
                      <a:rPr lang="en-US" sz="1600" baseline="0" dirty="0">
                        <a:latin typeface="Century Gothic" panose="020B0502020202020204" pitchFamily="34" charset="0"/>
                      </a:rPr>
                      <a:t> minutes</a:t>
                    </a:r>
                  </a:p>
                  <a:p>
                    <a:r>
                      <a:rPr lang="en-US" sz="1600" baseline="0" dirty="0">
                        <a:latin typeface="Century Gothic" panose="020B0502020202020204" pitchFamily="34" charset="0"/>
                      </a:rPr>
                      <a:t>Conferring</a:t>
                    </a:r>
                  </a:p>
                  <a:p>
                    <a:r>
                      <a:rPr lang="en-US" sz="1600" baseline="0" dirty="0">
                        <a:latin typeface="Century Gothic" panose="020B0502020202020204" pitchFamily="34" charset="0"/>
                      </a:rPr>
                      <a:t>Writing/Reading</a:t>
                    </a:r>
                  </a:p>
                  <a:p>
                    <a:r>
                      <a:rPr lang="en-US" sz="1600" baseline="0" dirty="0">
                        <a:latin typeface="Century Gothic" panose="020B0502020202020204" pitchFamily="34" charset="0"/>
                      </a:rPr>
                      <a:t>Guided Reading</a:t>
                    </a:r>
                  </a:p>
                  <a:p>
                    <a:r>
                      <a:rPr lang="en-US" sz="1600" baseline="0" dirty="0">
                        <a:latin typeface="Century Gothic" panose="020B0502020202020204" pitchFamily="34" charset="0"/>
                      </a:rPr>
                      <a:t>Strategy Groups</a:t>
                    </a:r>
                  </a:p>
                </c:rich>
              </c:tx>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6C4-4AC9-829C-383C36D42C14}"/>
                </c:ext>
              </c:extLst>
            </c:dLbl>
            <c:dLbl>
              <c:idx val="1"/>
              <c:tx>
                <c:rich>
                  <a:bodyPr/>
                  <a:lstStyle/>
                  <a:p>
                    <a:r>
                      <a:rPr lang="en-US">
                        <a:latin typeface="Century Gothic" panose="020B0502020202020204" pitchFamily="34" charset="0"/>
                      </a:rPr>
                      <a:t>Share
5-10 minutes</a:t>
                    </a:r>
                    <a:endParaRPr lang="en-US" dirty="0">
                      <a:latin typeface="Century Gothic" panose="020B0502020202020204" pitchFamily="34" charset="0"/>
                    </a:endParaRPr>
                  </a:p>
                </c:rich>
              </c:tx>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6C4-4AC9-829C-383C36D42C14}"/>
                </c:ext>
              </c:extLst>
            </c:dLbl>
            <c:dLbl>
              <c:idx val="2"/>
              <c:tx>
                <c:rich>
                  <a:bodyPr/>
                  <a:lstStyle/>
                  <a:p>
                    <a:r>
                      <a:rPr lang="en-US" dirty="0">
                        <a:latin typeface="Century Gothic" panose="020B0502020202020204" pitchFamily="34" charset="0"/>
                      </a:rPr>
                      <a:t>Mini-Lesson
5-10 minutes</a:t>
                    </a:r>
                  </a:p>
                </c:rich>
              </c:tx>
              <c:dLblPos val="ctr"/>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2-F6C4-4AC9-829C-383C36D42C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66</c:v>
                </c:pt>
                <c:pt idx="1">
                  <c:v>16.600000000000001</c:v>
                </c:pt>
                <c:pt idx="2">
                  <c:v>16.600000000000001</c:v>
                </c:pt>
              </c:numCache>
            </c:numRef>
          </c:val>
          <c:extLst>
            <c:ext xmlns:c16="http://schemas.microsoft.com/office/drawing/2014/chart" uri="{C3380CC4-5D6E-409C-BE32-E72D297353CC}">
              <c16:uniqueId val="{00000003-F6C4-4AC9-829C-383C36D42C14}"/>
            </c:ext>
          </c:extLst>
        </c:ser>
        <c:dLbls>
          <c:dLblPos val="ctr"/>
          <c:showLegendKey val="0"/>
          <c:showVal val="0"/>
          <c:showCatName val="1"/>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F4C49C1-2C58-48A9-A129-4E497897D350}" type="datetimeFigureOut">
              <a:rPr lang="en-US" smtClean="0"/>
              <a:t>8/29/2019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9F9B40F-2632-4D0B-B50F-4F19BB6206CE}" type="slidenum">
              <a:rPr lang="en-US" smtClean="0"/>
              <a:t>‹#›</a:t>
            </a:fld>
            <a:endParaRPr lang="en-US"/>
          </a:p>
        </p:txBody>
      </p:sp>
    </p:spTree>
    <p:extLst>
      <p:ext uri="{BB962C8B-B14F-4D97-AF65-F5344CB8AC3E}">
        <p14:creationId xmlns:p14="http://schemas.microsoft.com/office/powerpoint/2010/main" val="311701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used for daily communication (ex: transportation changes and absence notes).  Please make sure to check and send the folder to school every day. </a:t>
            </a:r>
          </a:p>
        </p:txBody>
      </p:sp>
      <p:sp>
        <p:nvSpPr>
          <p:cNvPr id="4" name="Slide Number Placeholder 3"/>
          <p:cNvSpPr>
            <a:spLocks noGrp="1"/>
          </p:cNvSpPr>
          <p:nvPr>
            <p:ph type="sldNum" sz="quarter" idx="10"/>
          </p:nvPr>
        </p:nvSpPr>
        <p:spPr/>
        <p:txBody>
          <a:bodyPr/>
          <a:lstStyle/>
          <a:p>
            <a:fld id="{D9F9B40F-2632-4D0B-B50F-4F19BB6206CE}" type="slidenum">
              <a:rPr lang="en-US" smtClean="0"/>
              <a:t>9</a:t>
            </a:fld>
            <a:endParaRPr lang="en-US"/>
          </a:p>
        </p:txBody>
      </p:sp>
    </p:spTree>
    <p:extLst>
      <p:ext uri="{BB962C8B-B14F-4D97-AF65-F5344CB8AC3E}">
        <p14:creationId xmlns:p14="http://schemas.microsoft.com/office/powerpoint/2010/main" val="198441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Birthday parties for individual children will not be held at school. Each teacher has their own way of recognizing these special days. Parents may send in store bought, individually wrapped treats to be shared with students at lunchtime</a:t>
            </a:r>
          </a:p>
        </p:txBody>
      </p:sp>
      <p:sp>
        <p:nvSpPr>
          <p:cNvPr id="4" name="Slide Number Placeholder 3"/>
          <p:cNvSpPr>
            <a:spLocks noGrp="1"/>
          </p:cNvSpPr>
          <p:nvPr>
            <p:ph type="sldNum" sz="quarter" idx="10"/>
          </p:nvPr>
        </p:nvSpPr>
        <p:spPr/>
        <p:txBody>
          <a:bodyPr/>
          <a:lstStyle/>
          <a:p>
            <a:fld id="{D9F9B40F-2632-4D0B-B50F-4F19BB6206CE}" type="slidenum">
              <a:rPr lang="en-US" smtClean="0"/>
              <a:t>41</a:t>
            </a:fld>
            <a:endParaRPr lang="en-US"/>
          </a:p>
        </p:txBody>
      </p:sp>
    </p:spTree>
    <p:extLst>
      <p:ext uri="{BB962C8B-B14F-4D97-AF65-F5344CB8AC3E}">
        <p14:creationId xmlns:p14="http://schemas.microsoft.com/office/powerpoint/2010/main" val="19374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1741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741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17413"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17414"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7415" name="Rectangle 7"/>
          <p:cNvSpPr>
            <a:spLocks noGrp="1" noChangeArrowheads="1"/>
          </p:cNvSpPr>
          <p:nvPr>
            <p:ph type="sldNum" sz="quarter" idx="4"/>
          </p:nvPr>
        </p:nvSpPr>
        <p:spPr>
          <a:xfrm>
            <a:off x="6553200" y="6248400"/>
            <a:ext cx="1905000" cy="457200"/>
          </a:xfrm>
        </p:spPr>
        <p:txBody>
          <a:bodyPr/>
          <a:lstStyle>
            <a:lvl1pPr>
              <a:defRPr/>
            </a:lvl1pPr>
          </a:lstStyle>
          <a:p>
            <a:fld id="{F15DEA6B-EB56-45B9-A767-47F7AA21E13B}" type="slidenum">
              <a:rPr lang="en-US"/>
              <a:pPr/>
              <a:t>‹#›</a:t>
            </a:fld>
            <a:endParaRPr lang="en-US"/>
          </a:p>
        </p:txBody>
      </p:sp>
      <p:grpSp>
        <p:nvGrpSpPr>
          <p:cNvPr id="17416" name="Group 8"/>
          <p:cNvGrpSpPr>
            <a:grpSpLocks/>
          </p:cNvGrpSpPr>
          <p:nvPr/>
        </p:nvGrpSpPr>
        <p:grpSpPr bwMode="auto">
          <a:xfrm>
            <a:off x="195263" y="234950"/>
            <a:ext cx="3787775" cy="1778000"/>
            <a:chOff x="123" y="148"/>
            <a:chExt cx="2386" cy="1120"/>
          </a:xfrm>
        </p:grpSpPr>
        <p:sp>
          <p:nvSpPr>
            <p:cNvPr id="17417"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7418"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7419"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17420" name="Group 12"/>
            <p:cNvGrpSpPr>
              <a:grpSpLocks/>
            </p:cNvGrpSpPr>
            <p:nvPr userDrawn="1"/>
          </p:nvGrpSpPr>
          <p:grpSpPr bwMode="auto">
            <a:xfrm>
              <a:off x="123" y="148"/>
              <a:ext cx="2386" cy="1081"/>
              <a:chOff x="123" y="148"/>
              <a:chExt cx="2386" cy="1081"/>
            </a:xfrm>
          </p:grpSpPr>
          <p:sp>
            <p:nvSpPr>
              <p:cNvPr id="17421"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7422"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7423"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7424"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7425"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17426" name="Group 18"/>
          <p:cNvGrpSpPr>
            <a:grpSpLocks/>
          </p:cNvGrpSpPr>
          <p:nvPr/>
        </p:nvGrpSpPr>
        <p:grpSpPr bwMode="auto">
          <a:xfrm>
            <a:off x="7915275" y="4368800"/>
            <a:ext cx="742950" cy="1058863"/>
            <a:chOff x="4986" y="2752"/>
            <a:chExt cx="468" cy="667"/>
          </a:xfrm>
        </p:grpSpPr>
        <p:sp>
          <p:nvSpPr>
            <p:cNvPr id="17427"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7428"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17429"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17430" name="Group 22"/>
            <p:cNvGrpSpPr>
              <a:grpSpLocks/>
            </p:cNvGrpSpPr>
            <p:nvPr userDrawn="1"/>
          </p:nvGrpSpPr>
          <p:grpSpPr bwMode="auto">
            <a:xfrm>
              <a:off x="4986" y="2752"/>
              <a:ext cx="468" cy="667"/>
              <a:chOff x="4986" y="2752"/>
              <a:chExt cx="468" cy="667"/>
            </a:xfrm>
          </p:grpSpPr>
          <p:sp>
            <p:nvSpPr>
              <p:cNvPr id="17431"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7432"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7433"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7434"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7435"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17436"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17437"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AE8B39-BC97-4E5A-A526-509C4C2A18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E52641-CC89-482E-9530-F48503D6F4D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Content Placeholder 2"/>
          <p:cNvSpPr>
            <a:spLocks noGrp="1"/>
          </p:cNvSpPr>
          <p:nvPr>
            <p:ph sz="half" idx="1"/>
          </p:nvPr>
        </p:nvSpPr>
        <p:spPr>
          <a:xfrm>
            <a:off x="685800" y="1828800"/>
            <a:ext cx="7696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733800"/>
            <a:ext cx="7696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945BF6F5-D0B8-4D45-822F-F8EA20E2E54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07054EF2-5DD9-4C1A-A6EA-EF71DADABDC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7696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733800"/>
            <a:ext cx="7696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3BF043A1-03AB-486E-944F-E81EF66E1E6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50D804F0-F74E-41A6-A088-D0AF72875E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A764A0-5133-4C4B-A034-1C74A079EE9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6302B4-E192-459D-8E7B-61ED7B84FE5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AFB8DE-EE4B-483D-BD61-A69F9EABEAF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F9C5C77-8C2F-45AA-AE31-3C14315B21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21C56D8-BC17-40D9-AAB1-4199FB90AF9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BCDF65A-B1B5-47C7-8199-66EBFD094E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B81EBE-8E93-4D88-A6F5-BAA4D894DA5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C66C65-7670-44DB-A6A5-D4A238B074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1638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639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63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871447D2-67AC-469D-A4FA-0BFFE348F04F}" type="slidenum">
              <a:rPr lang="en-US"/>
              <a:pPr/>
              <a:t>‹#›</a:t>
            </a:fld>
            <a:endParaRPr lang="en-US"/>
          </a:p>
        </p:txBody>
      </p:sp>
      <p:sp>
        <p:nvSpPr>
          <p:cNvPr id="16392"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16393"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16394" name="Group 10"/>
          <p:cNvGrpSpPr>
            <a:grpSpLocks/>
          </p:cNvGrpSpPr>
          <p:nvPr/>
        </p:nvGrpSpPr>
        <p:grpSpPr bwMode="auto">
          <a:xfrm>
            <a:off x="7938" y="5540375"/>
            <a:ext cx="1784350" cy="1246188"/>
            <a:chOff x="5" y="3490"/>
            <a:chExt cx="1124" cy="785"/>
          </a:xfrm>
        </p:grpSpPr>
        <p:sp>
          <p:nvSpPr>
            <p:cNvPr id="1639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1639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1639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639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1639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1640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1640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1640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1640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16404" name="Group 20"/>
            <p:cNvGrpSpPr>
              <a:grpSpLocks/>
            </p:cNvGrpSpPr>
            <p:nvPr userDrawn="1"/>
          </p:nvGrpSpPr>
          <p:grpSpPr bwMode="auto">
            <a:xfrm>
              <a:off x="5" y="3490"/>
              <a:ext cx="1124" cy="780"/>
              <a:chOff x="5" y="3490"/>
              <a:chExt cx="1124" cy="780"/>
            </a:xfrm>
          </p:grpSpPr>
          <p:grpSp>
            <p:nvGrpSpPr>
              <p:cNvPr id="16405" name="Group 21"/>
              <p:cNvGrpSpPr>
                <a:grpSpLocks/>
              </p:cNvGrpSpPr>
              <p:nvPr userDrawn="1"/>
            </p:nvGrpSpPr>
            <p:grpSpPr bwMode="auto">
              <a:xfrm>
                <a:off x="499" y="3562"/>
                <a:ext cx="548" cy="708"/>
                <a:chOff x="499" y="3562"/>
                <a:chExt cx="548" cy="708"/>
              </a:xfrm>
            </p:grpSpPr>
            <p:sp>
              <p:nvSpPr>
                <p:cNvPr id="1640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1640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1640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1640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641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1641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16412" name="Group 28"/>
              <p:cNvGrpSpPr>
                <a:grpSpLocks/>
              </p:cNvGrpSpPr>
              <p:nvPr userDrawn="1"/>
            </p:nvGrpSpPr>
            <p:grpSpPr bwMode="auto">
              <a:xfrm>
                <a:off x="5" y="3490"/>
                <a:ext cx="1124" cy="678"/>
                <a:chOff x="5" y="3490"/>
                <a:chExt cx="1124" cy="678"/>
              </a:xfrm>
            </p:grpSpPr>
            <p:sp>
              <p:nvSpPr>
                <p:cNvPr id="1641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641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641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641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1641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1641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1641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1642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16421" name="Group 37"/>
          <p:cNvGrpSpPr>
            <a:grpSpLocks/>
          </p:cNvGrpSpPr>
          <p:nvPr/>
        </p:nvGrpSpPr>
        <p:grpSpPr bwMode="auto">
          <a:xfrm>
            <a:off x="8680450" y="2116138"/>
            <a:ext cx="385763" cy="4308475"/>
            <a:chOff x="5468" y="1333"/>
            <a:chExt cx="243" cy="2714"/>
          </a:xfrm>
        </p:grpSpPr>
        <p:sp>
          <p:nvSpPr>
            <p:cNvPr id="1642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1642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16424" name="Group 40"/>
          <p:cNvGrpSpPr>
            <a:grpSpLocks/>
          </p:cNvGrpSpPr>
          <p:nvPr/>
        </p:nvGrpSpPr>
        <p:grpSpPr bwMode="auto">
          <a:xfrm>
            <a:off x="7318375" y="90488"/>
            <a:ext cx="2133600" cy="1911350"/>
            <a:chOff x="4610" y="57"/>
            <a:chExt cx="1344" cy="1204"/>
          </a:xfrm>
        </p:grpSpPr>
        <p:grpSp>
          <p:nvGrpSpPr>
            <p:cNvPr id="16425" name="Group 41"/>
            <p:cNvGrpSpPr>
              <a:grpSpLocks/>
            </p:cNvGrpSpPr>
            <p:nvPr userDrawn="1"/>
          </p:nvGrpSpPr>
          <p:grpSpPr bwMode="auto">
            <a:xfrm>
              <a:off x="4610" y="57"/>
              <a:ext cx="1344" cy="1204"/>
              <a:chOff x="4610" y="57"/>
              <a:chExt cx="1344" cy="1204"/>
            </a:xfrm>
          </p:grpSpPr>
          <p:sp>
            <p:nvSpPr>
              <p:cNvPr id="1642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16427" name="Group 43"/>
              <p:cNvGrpSpPr>
                <a:grpSpLocks/>
              </p:cNvGrpSpPr>
              <p:nvPr userDrawn="1"/>
            </p:nvGrpSpPr>
            <p:grpSpPr bwMode="auto">
              <a:xfrm>
                <a:off x="4610" y="57"/>
                <a:ext cx="1344" cy="985"/>
                <a:chOff x="4610" y="57"/>
                <a:chExt cx="1344" cy="985"/>
              </a:xfrm>
            </p:grpSpPr>
            <p:sp>
              <p:nvSpPr>
                <p:cNvPr id="1642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16429"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16430"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1643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16432"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16433"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1643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16435"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1643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kurlandkindergarten.weebly.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hyperlink" Target="mailto:adleri@fultonschools.org" TargetMode="External"/><Relationship Id="rId1" Type="http://schemas.openxmlformats.org/officeDocument/2006/relationships/slideLayout" Target="../slideLayouts/slideLayout14.xml"/><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Parents </a:t>
            </a:r>
          </a:p>
        </p:txBody>
      </p:sp>
      <p:sp>
        <p:nvSpPr>
          <p:cNvPr id="3" name="Content Placeholder 2"/>
          <p:cNvSpPr>
            <a:spLocks noGrp="1"/>
          </p:cNvSpPr>
          <p:nvPr>
            <p:ph idx="1"/>
          </p:nvPr>
        </p:nvSpPr>
        <p:spPr/>
        <p:txBody>
          <a:bodyPr/>
          <a:lstStyle/>
          <a:p>
            <a:r>
              <a:rPr lang="en-US" dirty="0"/>
              <a:t>Sign up for a conference. </a:t>
            </a:r>
          </a:p>
          <a:p>
            <a:r>
              <a:rPr lang="en-US" dirty="0"/>
              <a:t> Watch the Eagle Alliance Video.</a:t>
            </a:r>
          </a:p>
          <a:p>
            <a:endParaRPr lang="en-US" dirty="0"/>
          </a:p>
          <a:p>
            <a:endParaRPr lang="en-US" dirty="0"/>
          </a:p>
        </p:txBody>
      </p:sp>
    </p:spTree>
    <p:extLst>
      <p:ext uri="{BB962C8B-B14F-4D97-AF65-F5344CB8AC3E}">
        <p14:creationId xmlns:p14="http://schemas.microsoft.com/office/powerpoint/2010/main" val="238329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38ACF-BFD6-4E0D-9B74-9ED47DFAB005}"/>
              </a:ext>
            </a:extLst>
          </p:cNvPr>
          <p:cNvSpPr txBox="1"/>
          <p:nvPr/>
        </p:nvSpPr>
        <p:spPr>
          <a:xfrm>
            <a:off x="685800" y="762000"/>
            <a:ext cx="7620000" cy="5632311"/>
          </a:xfrm>
          <a:prstGeom prst="rect">
            <a:avLst/>
          </a:prstGeom>
          <a:noFill/>
        </p:spPr>
        <p:txBody>
          <a:bodyPr wrap="square" rtlCol="0">
            <a:spAutoFit/>
          </a:bodyPr>
          <a:lstStyle/>
          <a:p>
            <a:pPr algn="ctr"/>
            <a:r>
              <a:rPr lang="en-US" dirty="0"/>
              <a:t>Weebly</a:t>
            </a:r>
          </a:p>
          <a:p>
            <a:endParaRPr lang="en-US" dirty="0"/>
          </a:p>
          <a:p>
            <a:r>
              <a:rPr lang="en-US" dirty="0"/>
              <a:t>Weebly is our school’s way of parent/teacher/classroom </a:t>
            </a:r>
          </a:p>
          <a:p>
            <a:r>
              <a:rPr lang="en-US" dirty="0"/>
              <a:t>communication. </a:t>
            </a:r>
          </a:p>
          <a:p>
            <a:endParaRPr lang="en-US" dirty="0"/>
          </a:p>
          <a:p>
            <a:r>
              <a:rPr lang="en-US" dirty="0"/>
              <a:t>-Our class Weebly page is one of the ways to stay up </a:t>
            </a:r>
          </a:p>
          <a:p>
            <a:r>
              <a:rPr lang="en-US" dirty="0"/>
              <a:t>to date with what’s happening in the classroom.  </a:t>
            </a:r>
          </a:p>
          <a:p>
            <a:r>
              <a:rPr lang="en-US" dirty="0"/>
              <a:t>        </a:t>
            </a:r>
          </a:p>
          <a:p>
            <a:r>
              <a:rPr lang="en-US" dirty="0"/>
              <a:t>My Weebly page is located at:</a:t>
            </a:r>
          </a:p>
          <a:p>
            <a:r>
              <a:rPr lang="en-US" dirty="0">
                <a:hlinkClick r:id="rId2"/>
              </a:rPr>
              <a:t>https://kurlandkindergarten.weebly.com/</a:t>
            </a:r>
            <a:endParaRPr lang="en-US" dirty="0"/>
          </a:p>
          <a:p>
            <a:endParaRPr lang="en-US" dirty="0"/>
          </a:p>
          <a:p>
            <a:pPr algn="ctr"/>
            <a:r>
              <a:rPr lang="en-US" dirty="0"/>
              <a:t>On the website, you can find:</a:t>
            </a:r>
          </a:p>
          <a:p>
            <a:pPr algn="ctr"/>
            <a:r>
              <a:rPr lang="en-US" dirty="0"/>
              <a:t>*Class Pictures</a:t>
            </a:r>
          </a:p>
          <a:p>
            <a:pPr algn="ctr"/>
            <a:r>
              <a:rPr lang="en-US" dirty="0"/>
              <a:t>*Schedule</a:t>
            </a:r>
          </a:p>
          <a:p>
            <a:pPr algn="ctr"/>
            <a:r>
              <a:rPr lang="en-US" dirty="0"/>
              <a:t>*Current Standards</a:t>
            </a:r>
          </a:p>
          <a:p>
            <a:pPr algn="ctr"/>
            <a:r>
              <a:rPr lang="en-US" dirty="0"/>
              <a:t>*Important Dates</a:t>
            </a:r>
          </a:p>
          <a:p>
            <a:pPr algn="ctr"/>
            <a:r>
              <a:rPr lang="en-US" dirty="0"/>
              <a:t>AND MORE!!!!</a:t>
            </a:r>
          </a:p>
          <a:p>
            <a:endParaRPr lang="en-US" dirty="0"/>
          </a:p>
          <a:p>
            <a:endParaRPr lang="en-US" dirty="0"/>
          </a:p>
          <a:p>
            <a:endParaRPr lang="en-US" dirty="0"/>
          </a:p>
        </p:txBody>
      </p:sp>
    </p:spTree>
    <p:extLst>
      <p:ext uri="{BB962C8B-B14F-4D97-AF65-F5344CB8AC3E}">
        <p14:creationId xmlns:p14="http://schemas.microsoft.com/office/powerpoint/2010/main" val="383914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4E97D9-5F25-47D4-9AE9-02DE3C0EB20B}"/>
              </a:ext>
            </a:extLst>
          </p:cNvPr>
          <p:cNvSpPr txBox="1"/>
          <p:nvPr/>
        </p:nvSpPr>
        <p:spPr>
          <a:xfrm>
            <a:off x="381000" y="457200"/>
            <a:ext cx="8077200" cy="4832092"/>
          </a:xfrm>
          <a:prstGeom prst="rect">
            <a:avLst/>
          </a:prstGeom>
          <a:noFill/>
        </p:spPr>
        <p:txBody>
          <a:bodyPr wrap="square" rtlCol="0">
            <a:spAutoFit/>
          </a:bodyPr>
          <a:lstStyle/>
          <a:p>
            <a:pPr algn="ctr"/>
            <a:endParaRPr lang="en-US" sz="2800" dirty="0"/>
          </a:p>
          <a:p>
            <a:pPr algn="ctr"/>
            <a:r>
              <a:rPr lang="en-US" sz="2800" dirty="0" err="1"/>
              <a:t>Heards</a:t>
            </a:r>
            <a:r>
              <a:rPr lang="en-US" sz="2800" dirty="0"/>
              <a:t> Ferry Eagle Alliance Website </a:t>
            </a:r>
          </a:p>
          <a:p>
            <a:endParaRPr lang="en-US" dirty="0"/>
          </a:p>
          <a:p>
            <a:endParaRPr lang="en-US" dirty="0"/>
          </a:p>
          <a:p>
            <a:r>
              <a:rPr lang="en-US" dirty="0"/>
              <a:t>This site is located at https://hfeeaglealliance.membershiptoolkit.com/</a:t>
            </a:r>
          </a:p>
          <a:p>
            <a:r>
              <a:rPr lang="en-US" dirty="0"/>
              <a:t>On the Eagle Alliance site you can:</a:t>
            </a:r>
          </a:p>
          <a:p>
            <a:r>
              <a:rPr lang="en-US" dirty="0"/>
              <a:t>View upcoming events</a:t>
            </a:r>
          </a:p>
          <a:p>
            <a:r>
              <a:rPr lang="en-US" dirty="0"/>
              <a:t>Access links (i.e. change of dismissal forms, school information)</a:t>
            </a:r>
          </a:p>
          <a:p>
            <a:r>
              <a:rPr lang="en-US" dirty="0"/>
              <a:t>Sign up for volunteer opportunities (i.e. field day, STEM day, etc.)</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46048908-C9E6-4166-A372-9E98164DC062}"/>
              </a:ext>
            </a:extLst>
          </p:cNvPr>
          <p:cNvPicPr>
            <a:picLocks noChangeAspect="1"/>
          </p:cNvPicPr>
          <p:nvPr/>
        </p:nvPicPr>
        <p:blipFill>
          <a:blip r:embed="rId2"/>
          <a:stretch>
            <a:fillRect/>
          </a:stretch>
        </p:blipFill>
        <p:spPr>
          <a:xfrm>
            <a:off x="2438400" y="3428999"/>
            <a:ext cx="3139712" cy="1908213"/>
          </a:xfrm>
          <a:prstGeom prst="rect">
            <a:avLst/>
          </a:prstGeom>
        </p:spPr>
      </p:pic>
    </p:spTree>
    <p:extLst>
      <p:ext uri="{BB962C8B-B14F-4D97-AF65-F5344CB8AC3E}">
        <p14:creationId xmlns:p14="http://schemas.microsoft.com/office/powerpoint/2010/main" val="245275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37463-7485-4E06-9EFC-B2A1FDF77374}"/>
              </a:ext>
            </a:extLst>
          </p:cNvPr>
          <p:cNvSpPr txBox="1"/>
          <p:nvPr/>
        </p:nvSpPr>
        <p:spPr>
          <a:xfrm>
            <a:off x="762000" y="762000"/>
            <a:ext cx="7696200" cy="7355860"/>
          </a:xfrm>
          <a:prstGeom prst="rect">
            <a:avLst/>
          </a:prstGeom>
          <a:noFill/>
        </p:spPr>
        <p:txBody>
          <a:bodyPr wrap="square" rtlCol="0">
            <a:spAutoFit/>
          </a:bodyPr>
          <a:lstStyle/>
          <a:p>
            <a:pPr algn="ctr"/>
            <a:r>
              <a:rPr lang="en-US" sz="3600" dirty="0"/>
              <a:t>School Wide Behavior</a:t>
            </a:r>
          </a:p>
          <a:p>
            <a:pPr algn="ctr"/>
            <a:endParaRPr lang="en-US" sz="3600" dirty="0"/>
          </a:p>
          <a:p>
            <a:pPr marL="457200" indent="-457200">
              <a:buFont typeface="Arial" panose="020B0604020202020204" pitchFamily="34" charset="0"/>
              <a:buChar char="•"/>
            </a:pPr>
            <a:r>
              <a:rPr lang="en-US" sz="2800" dirty="0"/>
              <a:t>Positive </a:t>
            </a:r>
          </a:p>
          <a:p>
            <a:pPr marL="457200" indent="-457200">
              <a:buFont typeface="Arial" panose="020B0604020202020204" pitchFamily="34" charset="0"/>
              <a:buChar char="•"/>
            </a:pPr>
            <a:r>
              <a:rPr lang="en-US" sz="2800" dirty="0"/>
              <a:t>Behavior </a:t>
            </a:r>
          </a:p>
          <a:p>
            <a:pPr marL="457200" indent="-457200">
              <a:buFont typeface="Arial" panose="020B0604020202020204" pitchFamily="34" charset="0"/>
              <a:buChar char="•"/>
            </a:pPr>
            <a:r>
              <a:rPr lang="en-US" sz="2800" dirty="0"/>
              <a:t>Interventions &amp; </a:t>
            </a:r>
          </a:p>
          <a:p>
            <a:pPr marL="457200" indent="-457200">
              <a:buFont typeface="Arial" panose="020B0604020202020204" pitchFamily="34" charset="0"/>
              <a:buChar char="•"/>
            </a:pPr>
            <a:r>
              <a:rPr lang="en-US" sz="2800" dirty="0"/>
              <a:t>Support</a:t>
            </a:r>
          </a:p>
          <a:p>
            <a:pPr algn="ctr"/>
            <a:endParaRPr lang="en-US" dirty="0"/>
          </a:p>
          <a:p>
            <a:pPr algn="ctr"/>
            <a:r>
              <a:rPr lang="en-US" dirty="0"/>
              <a:t>*School wide positive reinforcements like crazy sock day.</a:t>
            </a:r>
          </a:p>
          <a:p>
            <a:pPr algn="ctr"/>
            <a:r>
              <a:rPr lang="en-US" dirty="0"/>
              <a:t>*Eagle Points- Yellow copy/White copy</a:t>
            </a:r>
          </a:p>
          <a:p>
            <a:pPr algn="ctr"/>
            <a:r>
              <a:rPr lang="en-US" dirty="0"/>
              <a:t>*School Wide Discipline Cycle (Reflection Sheets- 3 is an office referral)</a:t>
            </a:r>
          </a:p>
          <a:p>
            <a:pPr algn="ctr"/>
            <a:r>
              <a:rPr lang="en-US" dirty="0"/>
              <a:t>*Team Spirit Day </a:t>
            </a:r>
          </a:p>
          <a:p>
            <a:pPr algn="ctr"/>
            <a:endParaRPr lang="en-US" dirty="0"/>
          </a:p>
          <a:p>
            <a:pPr algn="ctr"/>
            <a:endParaRPr lang="en-US" dirty="0"/>
          </a:p>
          <a:p>
            <a:pPr algn="ctr"/>
            <a:endParaRPr lang="en-US" dirty="0"/>
          </a:p>
          <a:p>
            <a:pPr algn="ctr"/>
            <a:endParaRPr lang="en-US" dirty="0"/>
          </a:p>
          <a:p>
            <a:pPr algn="ctr"/>
            <a:endParaRPr lang="en-US" sz="3600" dirty="0"/>
          </a:p>
          <a:p>
            <a:pPr algn="ctr"/>
            <a:endParaRPr lang="en-US" sz="3600" dirty="0"/>
          </a:p>
          <a:p>
            <a:pPr algn="ctr"/>
            <a:endParaRPr lang="en-US" sz="3600" dirty="0"/>
          </a:p>
        </p:txBody>
      </p:sp>
    </p:spTree>
    <p:extLst>
      <p:ext uri="{BB962C8B-B14F-4D97-AF65-F5344CB8AC3E}">
        <p14:creationId xmlns:p14="http://schemas.microsoft.com/office/powerpoint/2010/main" val="421996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4AC51F-F1B9-42E1-B550-B79AD539E5BE}"/>
              </a:ext>
            </a:extLst>
          </p:cNvPr>
          <p:cNvSpPr txBox="1"/>
          <p:nvPr/>
        </p:nvSpPr>
        <p:spPr>
          <a:xfrm>
            <a:off x="533400" y="533400"/>
            <a:ext cx="7620000" cy="3046988"/>
          </a:xfrm>
          <a:prstGeom prst="rect">
            <a:avLst/>
          </a:prstGeom>
          <a:noFill/>
        </p:spPr>
        <p:txBody>
          <a:bodyPr wrap="square" rtlCol="0">
            <a:spAutoFit/>
          </a:bodyPr>
          <a:lstStyle/>
          <a:p>
            <a:pPr algn="ctr"/>
            <a:r>
              <a:rPr lang="en-US" sz="2400" dirty="0"/>
              <a:t>School Wide Behavior Matrix</a:t>
            </a:r>
          </a:p>
          <a:p>
            <a:r>
              <a:rPr lang="en-US" sz="2400" dirty="0"/>
              <a:t>S:Safe</a:t>
            </a:r>
          </a:p>
          <a:p>
            <a:r>
              <a:rPr lang="en-US" sz="2400" dirty="0"/>
              <a:t>O:Outstanding</a:t>
            </a:r>
          </a:p>
          <a:p>
            <a:r>
              <a:rPr lang="en-US" sz="2400" dirty="0"/>
              <a:t>A:Accountable</a:t>
            </a:r>
          </a:p>
          <a:p>
            <a:r>
              <a:rPr lang="en-US" sz="2400" dirty="0"/>
              <a:t>R:Respectful</a:t>
            </a:r>
          </a:p>
          <a:p>
            <a:pPr algn="ctr"/>
            <a:endParaRPr lang="en-US" sz="2400" dirty="0"/>
          </a:p>
          <a:p>
            <a:pPr algn="ctr"/>
            <a:endParaRPr lang="en-US" sz="2400" dirty="0"/>
          </a:p>
          <a:p>
            <a:pPr algn="ctr"/>
            <a:endParaRPr lang="en-US" sz="2400" dirty="0"/>
          </a:p>
        </p:txBody>
      </p:sp>
      <p:pic>
        <p:nvPicPr>
          <p:cNvPr id="4" name="Picture 3">
            <a:extLst>
              <a:ext uri="{FF2B5EF4-FFF2-40B4-BE49-F238E27FC236}">
                <a16:creationId xmlns:a16="http://schemas.microsoft.com/office/drawing/2014/main" id="{C8313380-A98E-4919-82EB-4316BACC3171}"/>
              </a:ext>
            </a:extLst>
          </p:cNvPr>
          <p:cNvPicPr>
            <a:picLocks noChangeAspect="1"/>
          </p:cNvPicPr>
          <p:nvPr/>
        </p:nvPicPr>
        <p:blipFill>
          <a:blip r:embed="rId2"/>
          <a:stretch>
            <a:fillRect/>
          </a:stretch>
        </p:blipFill>
        <p:spPr>
          <a:xfrm>
            <a:off x="2590800" y="1447800"/>
            <a:ext cx="6285521" cy="5096698"/>
          </a:xfrm>
          <a:prstGeom prst="rect">
            <a:avLst/>
          </a:prstGeom>
        </p:spPr>
      </p:pic>
    </p:spTree>
    <p:extLst>
      <p:ext uri="{BB962C8B-B14F-4D97-AF65-F5344CB8AC3E}">
        <p14:creationId xmlns:p14="http://schemas.microsoft.com/office/powerpoint/2010/main" val="35643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9186-612A-44A8-A425-388DA0523A8A}"/>
              </a:ext>
            </a:extLst>
          </p:cNvPr>
          <p:cNvSpPr>
            <a:spLocks noGrp="1"/>
          </p:cNvSpPr>
          <p:nvPr>
            <p:ph type="title"/>
          </p:nvPr>
        </p:nvSpPr>
        <p:spPr/>
        <p:txBody>
          <a:bodyPr/>
          <a:lstStyle/>
          <a:p>
            <a:r>
              <a:rPr lang="en-US" dirty="0"/>
              <a:t>Units of Study</a:t>
            </a:r>
          </a:p>
        </p:txBody>
      </p:sp>
      <p:sp>
        <p:nvSpPr>
          <p:cNvPr id="3" name="Content Placeholder 2">
            <a:extLst>
              <a:ext uri="{FF2B5EF4-FFF2-40B4-BE49-F238E27FC236}">
                <a16:creationId xmlns:a16="http://schemas.microsoft.com/office/drawing/2014/main" id="{3D938F12-860D-4AE6-9677-6D99249B3D5A}"/>
              </a:ext>
            </a:extLst>
          </p:cNvPr>
          <p:cNvSpPr>
            <a:spLocks noGrp="1"/>
          </p:cNvSpPr>
          <p:nvPr>
            <p:ph sz="half" idx="1"/>
          </p:nvPr>
        </p:nvSpPr>
        <p:spPr>
          <a:xfrm>
            <a:off x="685800" y="1828800"/>
            <a:ext cx="3771900" cy="4209448"/>
          </a:xfrm>
        </p:spPr>
        <p:txBody>
          <a:bodyPr/>
          <a:lstStyle/>
          <a:p>
            <a:r>
              <a:rPr lang="en-US" sz="1050" dirty="0"/>
              <a:t>Georgia Standards of Excellence for math, reading, and language arts, science and social studies.</a:t>
            </a:r>
          </a:p>
          <a:p>
            <a:endParaRPr lang="en-US" sz="1050" dirty="0"/>
          </a:p>
          <a:p>
            <a:r>
              <a:rPr lang="en-US" sz="1050" dirty="0"/>
              <a:t>                                Science:</a:t>
            </a:r>
          </a:p>
          <a:p>
            <a:r>
              <a:rPr lang="en-US" sz="1050" dirty="0"/>
              <a:t>Earth Science – day and night sky</a:t>
            </a:r>
          </a:p>
          <a:p>
            <a:r>
              <a:rPr lang="en-US" sz="1050" dirty="0"/>
              <a:t>                                 Sorts rocks and soils</a:t>
            </a:r>
          </a:p>
          <a:p>
            <a:r>
              <a:rPr lang="en-US" sz="1050" dirty="0"/>
              <a:t>Physical Science – 5 senses</a:t>
            </a:r>
          </a:p>
          <a:p>
            <a:r>
              <a:rPr lang="en-US" sz="1050" dirty="0"/>
              <a:t>                                     Composition of materials</a:t>
            </a:r>
          </a:p>
          <a:p>
            <a:r>
              <a:rPr lang="en-US" sz="1050" dirty="0"/>
              <a:t>                                      Motion</a:t>
            </a:r>
          </a:p>
          <a:p>
            <a:r>
              <a:rPr lang="en-US" sz="1050" dirty="0"/>
              <a:t>Life Science – Living/Nonliving</a:t>
            </a:r>
          </a:p>
          <a:p>
            <a:r>
              <a:rPr lang="en-US" sz="1050" dirty="0"/>
              <a:t>                            Animals/Plants</a:t>
            </a:r>
          </a:p>
          <a:p>
            <a:r>
              <a:rPr lang="en-US" sz="1050" dirty="0"/>
              <a:t>                            Parents/Offspring</a:t>
            </a:r>
          </a:p>
          <a:p>
            <a:r>
              <a:rPr lang="en-US" sz="1050" dirty="0"/>
              <a:t>Habits of Mind - ask questions</a:t>
            </a:r>
          </a:p>
          <a:p>
            <a:r>
              <a:rPr lang="en-US" sz="1050" dirty="0"/>
              <a:t>                          Use numbers to quantify</a:t>
            </a:r>
          </a:p>
          <a:p>
            <a:r>
              <a:rPr lang="en-US" sz="1050" dirty="0"/>
              <a:t>                          Use tools to measure and view</a:t>
            </a:r>
          </a:p>
          <a:p>
            <a:r>
              <a:rPr lang="en-US" sz="1050" dirty="0"/>
              <a:t>                          Look at parts of things</a:t>
            </a:r>
          </a:p>
          <a:p>
            <a:r>
              <a:rPr lang="en-US" sz="1050" dirty="0"/>
              <a:t>                          Describe and compare using physical   </a:t>
            </a:r>
          </a:p>
          <a:p>
            <a:r>
              <a:rPr lang="en-US" sz="1050" dirty="0"/>
              <a:t>                                 attributes</a:t>
            </a:r>
          </a:p>
          <a:p>
            <a:r>
              <a:rPr lang="en-US" sz="1050" dirty="0"/>
              <a:t>                          Observe using their senses and      </a:t>
            </a:r>
          </a:p>
          <a:p>
            <a:r>
              <a:rPr lang="en-US" sz="1050" dirty="0"/>
              <a:t>                                 describe observation</a:t>
            </a:r>
          </a:p>
          <a:p>
            <a:endParaRPr lang="en-US" dirty="0"/>
          </a:p>
        </p:txBody>
      </p:sp>
      <p:sp>
        <p:nvSpPr>
          <p:cNvPr id="4" name="Content Placeholder 3">
            <a:extLst>
              <a:ext uri="{FF2B5EF4-FFF2-40B4-BE49-F238E27FC236}">
                <a16:creationId xmlns:a16="http://schemas.microsoft.com/office/drawing/2014/main" id="{5482D419-F8D7-432F-88E0-0355BBFD1ACC}"/>
              </a:ext>
            </a:extLst>
          </p:cNvPr>
          <p:cNvSpPr>
            <a:spLocks noGrp="1"/>
          </p:cNvSpPr>
          <p:nvPr>
            <p:ph sz="half" idx="2"/>
          </p:nvPr>
        </p:nvSpPr>
        <p:spPr/>
        <p:txBody>
          <a:bodyPr/>
          <a:lstStyle/>
          <a:p>
            <a:r>
              <a:rPr lang="en-US" sz="2000" dirty="0"/>
              <a:t>Social Studies:</a:t>
            </a:r>
          </a:p>
          <a:p>
            <a:r>
              <a:rPr lang="en-US" sz="2000" dirty="0"/>
              <a:t>Holidays</a:t>
            </a:r>
          </a:p>
          <a:p>
            <a:r>
              <a:rPr lang="en-US" sz="2000" dirty="0"/>
              <a:t>American Symbols</a:t>
            </a:r>
          </a:p>
          <a:p>
            <a:r>
              <a:rPr lang="en-US" sz="2000" dirty="0"/>
              <a:t>Maps and Globes</a:t>
            </a:r>
          </a:p>
          <a:p>
            <a:r>
              <a:rPr lang="en-US" sz="2000" dirty="0"/>
              <a:t>Community Helpers</a:t>
            </a:r>
          </a:p>
          <a:p>
            <a:endParaRPr lang="en-US" sz="2000" dirty="0"/>
          </a:p>
          <a:p>
            <a:endParaRPr lang="en-US" dirty="0"/>
          </a:p>
        </p:txBody>
      </p:sp>
      <p:pic>
        <p:nvPicPr>
          <p:cNvPr id="5" name="Picture 4">
            <a:extLst>
              <a:ext uri="{FF2B5EF4-FFF2-40B4-BE49-F238E27FC236}">
                <a16:creationId xmlns:a16="http://schemas.microsoft.com/office/drawing/2014/main" id="{7116B12F-BACA-4EC5-AB2A-09E0DA52DD3F}"/>
              </a:ext>
            </a:extLst>
          </p:cNvPr>
          <p:cNvPicPr>
            <a:picLocks noChangeAspect="1"/>
          </p:cNvPicPr>
          <p:nvPr/>
        </p:nvPicPr>
        <p:blipFill>
          <a:blip r:embed="rId2"/>
          <a:stretch>
            <a:fillRect/>
          </a:stretch>
        </p:blipFill>
        <p:spPr>
          <a:xfrm>
            <a:off x="5410200" y="4191000"/>
            <a:ext cx="2591025" cy="1847248"/>
          </a:xfrm>
          <a:prstGeom prst="rect">
            <a:avLst/>
          </a:prstGeom>
        </p:spPr>
      </p:pic>
    </p:spTree>
    <p:extLst>
      <p:ext uri="{BB962C8B-B14F-4D97-AF65-F5344CB8AC3E}">
        <p14:creationId xmlns:p14="http://schemas.microsoft.com/office/powerpoint/2010/main" val="142650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2FB424-1C6E-40EF-9AFE-6C70FB861911}"/>
              </a:ext>
            </a:extLst>
          </p:cNvPr>
          <p:cNvPicPr>
            <a:picLocks noChangeAspect="1"/>
          </p:cNvPicPr>
          <p:nvPr/>
        </p:nvPicPr>
        <p:blipFill>
          <a:blip r:embed="rId2"/>
          <a:stretch>
            <a:fillRect/>
          </a:stretch>
        </p:blipFill>
        <p:spPr>
          <a:xfrm>
            <a:off x="-152400" y="12700"/>
            <a:ext cx="9296399" cy="6845300"/>
          </a:xfrm>
          <a:prstGeom prst="rect">
            <a:avLst/>
          </a:prstGeom>
        </p:spPr>
      </p:pic>
    </p:spTree>
    <p:extLst>
      <p:ext uri="{BB962C8B-B14F-4D97-AF65-F5344CB8AC3E}">
        <p14:creationId xmlns:p14="http://schemas.microsoft.com/office/powerpoint/2010/main" val="165243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079805-54F8-416D-9004-720DA942230E}"/>
              </a:ext>
            </a:extLst>
          </p:cNvPr>
          <p:cNvPicPr>
            <a:picLocks noChangeAspect="1"/>
          </p:cNvPicPr>
          <p:nvPr/>
        </p:nvPicPr>
        <p:blipFill>
          <a:blip r:embed="rId2"/>
          <a:stretch>
            <a:fillRect/>
          </a:stretch>
        </p:blipFill>
        <p:spPr>
          <a:xfrm>
            <a:off x="0" y="1"/>
            <a:ext cx="9143999" cy="6781799"/>
          </a:xfrm>
          <a:prstGeom prst="rect">
            <a:avLst/>
          </a:prstGeom>
        </p:spPr>
      </p:pic>
    </p:spTree>
    <p:extLst>
      <p:ext uri="{BB962C8B-B14F-4D97-AF65-F5344CB8AC3E}">
        <p14:creationId xmlns:p14="http://schemas.microsoft.com/office/powerpoint/2010/main" val="359722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0933CC-B5FA-485D-BC76-E8F5500FC752}"/>
              </a:ext>
            </a:extLst>
          </p:cNvPr>
          <p:cNvPicPr>
            <a:picLocks noChangeAspect="1"/>
          </p:cNvPicPr>
          <p:nvPr/>
        </p:nvPicPr>
        <p:blipFill>
          <a:blip r:embed="rId2"/>
          <a:stretch>
            <a:fillRect/>
          </a:stretch>
        </p:blipFill>
        <p:spPr>
          <a:xfrm>
            <a:off x="0" y="0"/>
            <a:ext cx="9144000" cy="5410200"/>
          </a:xfrm>
          <a:prstGeom prst="rect">
            <a:avLst/>
          </a:prstGeom>
        </p:spPr>
      </p:pic>
    </p:spTree>
    <p:extLst>
      <p:ext uri="{BB962C8B-B14F-4D97-AF65-F5344CB8AC3E}">
        <p14:creationId xmlns:p14="http://schemas.microsoft.com/office/powerpoint/2010/main" val="204822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83CF3F-7735-4D38-852B-65A72A220850}"/>
              </a:ext>
            </a:extLst>
          </p:cNvPr>
          <p:cNvPicPr>
            <a:picLocks noChangeAspect="1"/>
          </p:cNvPicPr>
          <p:nvPr/>
        </p:nvPicPr>
        <p:blipFill>
          <a:blip r:embed="rId2"/>
          <a:stretch>
            <a:fillRect/>
          </a:stretch>
        </p:blipFill>
        <p:spPr>
          <a:xfrm>
            <a:off x="25400" y="-12700"/>
            <a:ext cx="9133051" cy="5651500"/>
          </a:xfrm>
          <a:prstGeom prst="rect">
            <a:avLst/>
          </a:prstGeom>
        </p:spPr>
      </p:pic>
    </p:spTree>
    <p:extLst>
      <p:ext uri="{BB962C8B-B14F-4D97-AF65-F5344CB8AC3E}">
        <p14:creationId xmlns:p14="http://schemas.microsoft.com/office/powerpoint/2010/main" val="280537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DF30F1-20E2-4C61-8E1C-4A85774A3B31}"/>
              </a:ext>
            </a:extLst>
          </p:cNvPr>
          <p:cNvPicPr>
            <a:picLocks noChangeAspect="1"/>
          </p:cNvPicPr>
          <p:nvPr/>
        </p:nvPicPr>
        <p:blipFill>
          <a:blip r:embed="rId2"/>
          <a:stretch>
            <a:fillRect/>
          </a:stretch>
        </p:blipFill>
        <p:spPr>
          <a:xfrm>
            <a:off x="0" y="0"/>
            <a:ext cx="9144000" cy="5638800"/>
          </a:xfrm>
          <a:prstGeom prst="rect">
            <a:avLst/>
          </a:prstGeom>
        </p:spPr>
      </p:pic>
    </p:spTree>
    <p:extLst>
      <p:ext uri="{BB962C8B-B14F-4D97-AF65-F5344CB8AC3E}">
        <p14:creationId xmlns:p14="http://schemas.microsoft.com/office/powerpoint/2010/main" val="266302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371600" y="2057400"/>
            <a:ext cx="6400800" cy="1371600"/>
          </a:xfrm>
        </p:spPr>
        <p:txBody>
          <a:bodyPr/>
          <a:lstStyle/>
          <a:p>
            <a:br>
              <a:rPr lang="en-US" sz="6000" dirty="0">
                <a:solidFill>
                  <a:schemeClr val="tx1"/>
                </a:solidFill>
                <a:latin typeface="LD Crayon" pitchFamily="2" charset="0"/>
              </a:rPr>
            </a:br>
            <a:r>
              <a:rPr lang="en-US" sz="6000" dirty="0">
                <a:solidFill>
                  <a:schemeClr val="tx1"/>
                </a:solidFill>
                <a:latin typeface="LD Crayon" pitchFamily="2" charset="0"/>
              </a:rPr>
              <a:t>Back To School Night</a:t>
            </a:r>
          </a:p>
        </p:txBody>
      </p:sp>
      <p:sp>
        <p:nvSpPr>
          <p:cNvPr id="21507" name="Rectangle 3"/>
          <p:cNvSpPr>
            <a:spLocks noGrp="1" noChangeArrowheads="1"/>
          </p:cNvSpPr>
          <p:nvPr>
            <p:ph type="subTitle" idx="1"/>
          </p:nvPr>
        </p:nvSpPr>
        <p:spPr>
          <a:xfrm>
            <a:off x="1600200" y="3276600"/>
            <a:ext cx="5981700" cy="1778000"/>
          </a:xfrm>
        </p:spPr>
        <p:txBody>
          <a:bodyPr/>
          <a:lstStyle/>
          <a:p>
            <a:r>
              <a:rPr lang="en-US" sz="3200" b="1" dirty="0">
                <a:latin typeface="LD Elementary" pitchFamily="2" charset="0"/>
              </a:rPr>
              <a:t>Kindergarten</a:t>
            </a:r>
          </a:p>
          <a:p>
            <a:r>
              <a:rPr lang="en-US" sz="3200" b="1" dirty="0">
                <a:latin typeface="LD Elementary" pitchFamily="2" charset="0"/>
              </a:rPr>
              <a:t>Back to School Night</a:t>
            </a:r>
          </a:p>
          <a:p>
            <a:r>
              <a:rPr lang="en-US" sz="3200" b="1" dirty="0">
                <a:latin typeface="LD Elementary" pitchFamily="2" charset="0"/>
              </a:rPr>
              <a:t>Adler’ s Class</a:t>
            </a:r>
          </a:p>
          <a:p>
            <a:endParaRPr lang="en-US"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738048"/>
            <a:ext cx="1447800" cy="1875692"/>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fade">
                                      <p:cBhvr>
                                        <p:cTn id="10"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8B894C-E021-4490-B5B4-07A300A2B86F}"/>
              </a:ext>
            </a:extLst>
          </p:cNvPr>
          <p:cNvPicPr>
            <a:picLocks noChangeAspect="1"/>
          </p:cNvPicPr>
          <p:nvPr/>
        </p:nvPicPr>
        <p:blipFill>
          <a:blip r:embed="rId2"/>
          <a:stretch>
            <a:fillRect/>
          </a:stretch>
        </p:blipFill>
        <p:spPr>
          <a:xfrm>
            <a:off x="242282" y="38100"/>
            <a:ext cx="8825518" cy="5676900"/>
          </a:xfrm>
          <a:prstGeom prst="rect">
            <a:avLst/>
          </a:prstGeom>
        </p:spPr>
      </p:pic>
    </p:spTree>
    <p:extLst>
      <p:ext uri="{BB962C8B-B14F-4D97-AF65-F5344CB8AC3E}">
        <p14:creationId xmlns:p14="http://schemas.microsoft.com/office/powerpoint/2010/main" val="210525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E57630-52C5-4EA0-99D1-5850ED8CE36F}"/>
              </a:ext>
            </a:extLst>
          </p:cNvPr>
          <p:cNvPicPr>
            <a:picLocks noChangeAspect="1"/>
          </p:cNvPicPr>
          <p:nvPr/>
        </p:nvPicPr>
        <p:blipFill>
          <a:blip r:embed="rId2"/>
          <a:stretch>
            <a:fillRect/>
          </a:stretch>
        </p:blipFill>
        <p:spPr>
          <a:xfrm>
            <a:off x="0" y="0"/>
            <a:ext cx="9144000" cy="5486400"/>
          </a:xfrm>
          <a:prstGeom prst="rect">
            <a:avLst/>
          </a:prstGeom>
        </p:spPr>
      </p:pic>
    </p:spTree>
    <p:extLst>
      <p:ext uri="{BB962C8B-B14F-4D97-AF65-F5344CB8AC3E}">
        <p14:creationId xmlns:p14="http://schemas.microsoft.com/office/powerpoint/2010/main" val="379400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your child will succeed at their learning  level..</a:t>
            </a:r>
          </a:p>
        </p:txBody>
      </p:sp>
      <p:sp>
        <p:nvSpPr>
          <p:cNvPr id="3" name="Content Placeholder 2"/>
          <p:cNvSpPr>
            <a:spLocks noGrp="1"/>
          </p:cNvSpPr>
          <p:nvPr>
            <p:ph idx="1"/>
          </p:nvPr>
        </p:nvSpPr>
        <p:spPr/>
        <p:txBody>
          <a:bodyPr/>
          <a:lstStyle/>
          <a:p>
            <a:r>
              <a:rPr lang="en-US" sz="2400" dirty="0"/>
              <a:t>In reading and math</a:t>
            </a:r>
          </a:p>
          <a:p>
            <a:r>
              <a:rPr lang="en-US" sz="2400" dirty="0"/>
              <a:t>3 small groups in each subject</a:t>
            </a:r>
          </a:p>
          <a:p>
            <a:r>
              <a:rPr lang="en-US" sz="2400" dirty="0"/>
              <a:t>Allows for differentiation using data.</a:t>
            </a:r>
          </a:p>
          <a:p>
            <a:r>
              <a:rPr lang="en-US" sz="2400" dirty="0"/>
              <a:t>Students will visit me, Mrs. Brannon and independent workstation which are also tailored your child’s learning level </a:t>
            </a:r>
          </a:p>
          <a:p>
            <a:endParaRPr lang="en-US" sz="2400" dirty="0"/>
          </a:p>
          <a:p>
            <a:r>
              <a:rPr lang="en-US" sz="2400" dirty="0" err="1"/>
              <a:t>Iread</a:t>
            </a:r>
            <a:r>
              <a:rPr lang="en-US" sz="2400" dirty="0"/>
              <a:t> and </a:t>
            </a:r>
            <a:r>
              <a:rPr lang="en-US" sz="2400" dirty="0" err="1"/>
              <a:t>iready</a:t>
            </a:r>
            <a:r>
              <a:rPr lang="en-US" sz="2400" dirty="0"/>
              <a:t> math </a:t>
            </a:r>
          </a:p>
          <a:p>
            <a:endParaRPr lang="en-US" dirty="0"/>
          </a:p>
        </p:txBody>
      </p:sp>
    </p:spTree>
    <p:extLst>
      <p:ext uri="{BB962C8B-B14F-4D97-AF65-F5344CB8AC3E}">
        <p14:creationId xmlns:p14="http://schemas.microsoft.com/office/powerpoint/2010/main" val="248984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Literacy</a:t>
            </a:r>
          </a:p>
        </p:txBody>
      </p:sp>
      <p:sp>
        <p:nvSpPr>
          <p:cNvPr id="3" name="Content Placeholder 2"/>
          <p:cNvSpPr>
            <a:spLocks noGrp="1"/>
          </p:cNvSpPr>
          <p:nvPr>
            <p:ph idx="1"/>
          </p:nvPr>
        </p:nvSpPr>
        <p:spPr/>
        <p:txBody>
          <a:bodyPr/>
          <a:lstStyle/>
          <a:p>
            <a:r>
              <a:rPr lang="en-US" sz="1800" dirty="0"/>
              <a:t>Balanced literacy is a comprehensive program within reading and has different components.</a:t>
            </a:r>
          </a:p>
          <a:p>
            <a:r>
              <a:rPr lang="en-US" sz="1800" dirty="0"/>
              <a:t>Modeled (Extended Text)-Read Aloud</a:t>
            </a:r>
          </a:p>
          <a:p>
            <a:r>
              <a:rPr lang="en-US" sz="1800" dirty="0"/>
              <a:t>Shared Reading-Students can see and interact with text</a:t>
            </a:r>
          </a:p>
          <a:p>
            <a:r>
              <a:rPr lang="en-US" sz="1800" dirty="0"/>
              <a:t>Guided Reading/Skill based groups </a:t>
            </a:r>
          </a:p>
          <a:p>
            <a:r>
              <a:rPr lang="en-US" sz="1800" dirty="0"/>
              <a:t>Takes place in small groups</a:t>
            </a:r>
          </a:p>
          <a:p>
            <a:r>
              <a:rPr lang="en-US" sz="1800" dirty="0"/>
              <a:t>Students read at instructional reading level</a:t>
            </a:r>
          </a:p>
          <a:p>
            <a:r>
              <a:rPr lang="en-US" sz="1800" dirty="0"/>
              <a:t>Independent Reading</a:t>
            </a:r>
          </a:p>
          <a:p>
            <a:r>
              <a:rPr lang="en-US" sz="1800" dirty="0"/>
              <a:t>Students read at independent reading level</a:t>
            </a:r>
          </a:p>
          <a:p>
            <a:endParaRPr lang="en-US" dirty="0"/>
          </a:p>
        </p:txBody>
      </p:sp>
    </p:spTree>
    <p:extLst>
      <p:ext uri="{BB962C8B-B14F-4D97-AF65-F5344CB8AC3E}">
        <p14:creationId xmlns:p14="http://schemas.microsoft.com/office/powerpoint/2010/main" val="393438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8FAD58-3BDE-4099-B813-D19158533DA3}"/>
              </a:ext>
            </a:extLst>
          </p:cNvPr>
          <p:cNvSpPr txBox="1"/>
          <p:nvPr/>
        </p:nvSpPr>
        <p:spPr>
          <a:xfrm>
            <a:off x="228600" y="228600"/>
            <a:ext cx="8305800" cy="9818072"/>
          </a:xfrm>
          <a:prstGeom prst="rect">
            <a:avLst/>
          </a:prstGeom>
          <a:noFill/>
        </p:spPr>
        <p:txBody>
          <a:bodyPr wrap="square" rtlCol="0">
            <a:spAutoFit/>
          </a:bodyPr>
          <a:lstStyle/>
          <a:p>
            <a:pPr algn="ctr"/>
            <a:r>
              <a:rPr lang="en-US" sz="3200" dirty="0"/>
              <a:t>Why readers and writers workshop ..</a:t>
            </a:r>
          </a:p>
          <a:p>
            <a:endParaRPr lang="en-US" sz="2000" dirty="0"/>
          </a:p>
          <a:p>
            <a:r>
              <a:rPr lang="en-US" sz="2000" dirty="0"/>
              <a:t>“…students become powerful readers and writers who read and write for real reasons - to advocate for themselves and others, to deepen their own and others’ knowledge, to illuminate the lives they live and the world they are a part of.”  </a:t>
            </a:r>
          </a:p>
          <a:p>
            <a:endParaRPr lang="en-US" sz="2000" dirty="0"/>
          </a:p>
          <a:p>
            <a:r>
              <a:rPr lang="en-US" sz="2000" dirty="0"/>
              <a:t>Our work aims to prepare kids for any reading and writing task they will face or set themselves, to turn them into life-long, confident readers and writers who display agency and independence in their future endeavors. </a:t>
            </a:r>
          </a:p>
          <a:p>
            <a:endParaRPr lang="en-US" sz="2000" dirty="0"/>
          </a:p>
          <a:p>
            <a:r>
              <a:rPr lang="en-US" sz="2000" dirty="0"/>
              <a:t>		The Reading &amp; Writing Project</a:t>
            </a:r>
          </a:p>
          <a:p>
            <a:r>
              <a:rPr lang="en-US" sz="2000" dirty="0"/>
              <a:t>		Teacher’s College, Columbia University</a:t>
            </a:r>
          </a:p>
          <a:p>
            <a:endParaRPr lang="en-US" sz="20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p:txBody>
      </p:sp>
    </p:spTree>
    <p:extLst>
      <p:ext uri="{BB962C8B-B14F-4D97-AF65-F5344CB8AC3E}">
        <p14:creationId xmlns:p14="http://schemas.microsoft.com/office/powerpoint/2010/main" val="330755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970C58-AA9A-4CB3-A4DF-9ACF68D287C4}"/>
              </a:ext>
            </a:extLst>
          </p:cNvPr>
          <p:cNvSpPr txBox="1"/>
          <p:nvPr/>
        </p:nvSpPr>
        <p:spPr>
          <a:xfrm>
            <a:off x="381000" y="304800"/>
            <a:ext cx="8229600" cy="61722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FFEB3360-E5E4-486E-8A72-B3E368D7DB01}"/>
              </a:ext>
            </a:extLst>
          </p:cNvPr>
          <p:cNvSpPr txBox="1"/>
          <p:nvPr/>
        </p:nvSpPr>
        <p:spPr>
          <a:xfrm>
            <a:off x="381000" y="304800"/>
            <a:ext cx="7848600" cy="5724644"/>
          </a:xfrm>
          <a:prstGeom prst="rect">
            <a:avLst/>
          </a:prstGeom>
          <a:noFill/>
        </p:spPr>
        <p:txBody>
          <a:bodyPr wrap="square" rtlCol="0">
            <a:spAutoFit/>
          </a:bodyPr>
          <a:lstStyle/>
          <a:p>
            <a:pPr algn="ctr"/>
            <a:r>
              <a:rPr lang="en-US" sz="2400" b="1" dirty="0"/>
              <a:t>What is readers workshop???</a:t>
            </a:r>
          </a:p>
          <a:p>
            <a:endParaRPr lang="en-US" sz="2000" dirty="0"/>
          </a:p>
          <a:p>
            <a:r>
              <a:rPr lang="en-US" sz="2400" dirty="0"/>
              <a:t>Reader’s workshop is a literature-based program where students read and respond to meaningful text while focusing on a reading skill. Students get to choose what they read and how they implement the skill.</a:t>
            </a:r>
          </a:p>
          <a:p>
            <a:endParaRPr lang="en-US" sz="2000" dirty="0"/>
          </a:p>
          <a:p>
            <a:pPr algn="ctr"/>
            <a:r>
              <a:rPr lang="en-US" sz="2400" b="1" dirty="0"/>
              <a:t>What does it look like ?</a:t>
            </a:r>
          </a:p>
          <a:p>
            <a:endParaRPr lang="en-US" sz="2000" b="1" dirty="0"/>
          </a:p>
          <a:p>
            <a:r>
              <a:rPr lang="en-US" sz="2400" dirty="0"/>
              <a:t>I deliver a short mini-lesson on a comprehension skill.  Then, students practice the skill during independent reading time.  They focus on the skill while reading and responding to their text to help them make a connection with the concept taught. </a:t>
            </a:r>
          </a:p>
          <a:p>
            <a:endParaRPr lang="en-US" dirty="0"/>
          </a:p>
        </p:txBody>
      </p:sp>
    </p:spTree>
    <p:extLst>
      <p:ext uri="{BB962C8B-B14F-4D97-AF65-F5344CB8AC3E}">
        <p14:creationId xmlns:p14="http://schemas.microsoft.com/office/powerpoint/2010/main" val="792083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A46D8-AB86-4EDA-B3D3-64A99C534B18}"/>
              </a:ext>
            </a:extLst>
          </p:cNvPr>
          <p:cNvSpPr txBox="1"/>
          <p:nvPr/>
        </p:nvSpPr>
        <p:spPr>
          <a:xfrm>
            <a:off x="304800" y="304800"/>
            <a:ext cx="8229600" cy="6032421"/>
          </a:xfrm>
          <a:prstGeom prst="rect">
            <a:avLst/>
          </a:prstGeom>
          <a:noFill/>
        </p:spPr>
        <p:txBody>
          <a:bodyPr wrap="square" rtlCol="0">
            <a:spAutoFit/>
          </a:bodyPr>
          <a:lstStyle/>
          <a:p>
            <a:pPr algn="ctr"/>
            <a:r>
              <a:rPr lang="en-US" sz="3200" dirty="0"/>
              <a:t>What is Writers' workshop??</a:t>
            </a:r>
          </a:p>
          <a:p>
            <a:r>
              <a:rPr lang="en-US" sz="2000" dirty="0"/>
              <a:t>Writer’s workshop is an environment where students can acquire the skills and confidence to see themselves as writers. Student’s are put in charge and are actively involved in creating their own texts. The writing workshop puts students on the spot and makes them responsible for their writing.</a:t>
            </a:r>
          </a:p>
          <a:p>
            <a:endParaRPr lang="en-US" sz="2400" dirty="0"/>
          </a:p>
          <a:p>
            <a:pPr algn="ctr"/>
            <a:r>
              <a:rPr lang="en-US" sz="3600" dirty="0"/>
              <a:t>What does it look like ….</a:t>
            </a:r>
          </a:p>
          <a:p>
            <a:endParaRPr lang="en-US" sz="2400" dirty="0"/>
          </a:p>
          <a:p>
            <a:r>
              <a:rPr lang="en-US" sz="2000" dirty="0"/>
              <a:t>I deliver instruction on a specific writing technique during a brief mini-lesson.  Then, students practice the technique during independent writing time.  We write every day and students determine the subject they write about within the genre’s.</a:t>
            </a:r>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395561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A5AB38-2A64-491F-9567-E9F8211EA9D8}"/>
              </a:ext>
            </a:extLst>
          </p:cNvPr>
          <p:cNvPicPr>
            <a:picLocks noChangeAspect="1"/>
          </p:cNvPicPr>
          <p:nvPr/>
        </p:nvPicPr>
        <p:blipFill>
          <a:blip r:embed="rId2"/>
          <a:stretch>
            <a:fillRect/>
          </a:stretch>
        </p:blipFill>
        <p:spPr>
          <a:xfrm>
            <a:off x="1506993" y="287214"/>
            <a:ext cx="5596613" cy="1389185"/>
          </a:xfrm>
          <a:prstGeom prst="rect">
            <a:avLst/>
          </a:prstGeom>
        </p:spPr>
      </p:pic>
      <p:pic>
        <p:nvPicPr>
          <p:cNvPr id="5" name="Picture 4">
            <a:extLst>
              <a:ext uri="{FF2B5EF4-FFF2-40B4-BE49-F238E27FC236}">
                <a16:creationId xmlns:a16="http://schemas.microsoft.com/office/drawing/2014/main" id="{5B1C34A6-DD42-4B90-BB77-BA3A94860B1E}"/>
              </a:ext>
            </a:extLst>
          </p:cNvPr>
          <p:cNvPicPr>
            <a:picLocks noChangeAspect="1"/>
          </p:cNvPicPr>
          <p:nvPr/>
        </p:nvPicPr>
        <p:blipFill>
          <a:blip r:embed="rId3"/>
          <a:stretch>
            <a:fillRect/>
          </a:stretch>
        </p:blipFill>
        <p:spPr>
          <a:xfrm>
            <a:off x="1526784" y="1737213"/>
            <a:ext cx="6090432" cy="3383573"/>
          </a:xfrm>
          <a:prstGeom prst="rect">
            <a:avLst/>
          </a:prstGeom>
        </p:spPr>
      </p:pic>
    </p:spTree>
    <p:extLst>
      <p:ext uri="{BB962C8B-B14F-4D97-AF65-F5344CB8AC3E}">
        <p14:creationId xmlns:p14="http://schemas.microsoft.com/office/powerpoint/2010/main" val="1056348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22412968"/>
              </p:ext>
            </p:extLst>
          </p:nvPr>
        </p:nvGraphicFramePr>
        <p:xfrm>
          <a:off x="228600" y="228600"/>
          <a:ext cx="8686800"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147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09A6D-B723-4068-B076-2A15B8290664}"/>
              </a:ext>
            </a:extLst>
          </p:cNvPr>
          <p:cNvSpPr txBox="1"/>
          <p:nvPr/>
        </p:nvSpPr>
        <p:spPr>
          <a:xfrm>
            <a:off x="381000" y="381000"/>
            <a:ext cx="7924800" cy="7725192"/>
          </a:xfrm>
          <a:prstGeom prst="rect">
            <a:avLst/>
          </a:prstGeom>
          <a:noFill/>
        </p:spPr>
        <p:txBody>
          <a:bodyPr wrap="square" rtlCol="0">
            <a:spAutoFit/>
          </a:bodyPr>
          <a:lstStyle/>
          <a:p>
            <a:pPr algn="ctr"/>
            <a:r>
              <a:rPr lang="en-US" sz="4000" dirty="0"/>
              <a:t>Online Resources</a:t>
            </a:r>
          </a:p>
          <a:p>
            <a:r>
              <a:rPr lang="en-US" sz="2400" dirty="0"/>
              <a:t>Web-based programs that will be available for Kindergarten (access via </a:t>
            </a:r>
            <a:r>
              <a:rPr lang="en-US" sz="2400" dirty="0" err="1"/>
              <a:t>Classlink</a:t>
            </a:r>
            <a:r>
              <a:rPr lang="en-US" sz="2400" dirty="0"/>
              <a:t>- Formerly Launchpad) </a:t>
            </a:r>
          </a:p>
          <a:p>
            <a:endParaRPr lang="en-US" sz="2400" dirty="0"/>
          </a:p>
          <a:p>
            <a:r>
              <a:rPr lang="en-US" sz="2400" dirty="0" err="1"/>
              <a:t>Iread</a:t>
            </a:r>
            <a:r>
              <a:rPr lang="en-US" sz="2400" dirty="0"/>
              <a:t>-       </a:t>
            </a:r>
          </a:p>
          <a:p>
            <a:endParaRPr lang="en-US" sz="2400" dirty="0"/>
          </a:p>
          <a:p>
            <a:endParaRPr lang="en-US" sz="2400" dirty="0"/>
          </a:p>
          <a:p>
            <a:endParaRPr lang="en-US" sz="2400" dirty="0"/>
          </a:p>
          <a:p>
            <a:r>
              <a:rPr lang="en-US" sz="2400" dirty="0" err="1"/>
              <a:t>Iready</a:t>
            </a:r>
            <a:r>
              <a:rPr lang="en-US" sz="2400" dirty="0"/>
              <a:t> Math- </a:t>
            </a:r>
          </a:p>
          <a:p>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p:txBody>
      </p:sp>
      <p:pic>
        <p:nvPicPr>
          <p:cNvPr id="3" name="Picture 2">
            <a:extLst>
              <a:ext uri="{FF2B5EF4-FFF2-40B4-BE49-F238E27FC236}">
                <a16:creationId xmlns:a16="http://schemas.microsoft.com/office/drawing/2014/main" id="{5E90C8CE-22AB-417C-9747-22F019FEA1D3}"/>
              </a:ext>
            </a:extLst>
          </p:cNvPr>
          <p:cNvPicPr>
            <a:picLocks noChangeAspect="1"/>
          </p:cNvPicPr>
          <p:nvPr/>
        </p:nvPicPr>
        <p:blipFill>
          <a:blip r:embed="rId2"/>
          <a:stretch>
            <a:fillRect/>
          </a:stretch>
        </p:blipFill>
        <p:spPr>
          <a:xfrm>
            <a:off x="1600200" y="2057400"/>
            <a:ext cx="2359356" cy="1243692"/>
          </a:xfrm>
          <a:prstGeom prst="rect">
            <a:avLst/>
          </a:prstGeom>
        </p:spPr>
      </p:pic>
      <p:pic>
        <p:nvPicPr>
          <p:cNvPr id="4" name="Picture 3">
            <a:extLst>
              <a:ext uri="{FF2B5EF4-FFF2-40B4-BE49-F238E27FC236}">
                <a16:creationId xmlns:a16="http://schemas.microsoft.com/office/drawing/2014/main" id="{01FFF98B-753C-42F0-8AA0-B28A40D5A2C3}"/>
              </a:ext>
            </a:extLst>
          </p:cNvPr>
          <p:cNvPicPr>
            <a:picLocks noChangeAspect="1"/>
          </p:cNvPicPr>
          <p:nvPr/>
        </p:nvPicPr>
        <p:blipFill>
          <a:blip r:embed="rId3"/>
          <a:stretch>
            <a:fillRect/>
          </a:stretch>
        </p:blipFill>
        <p:spPr>
          <a:xfrm>
            <a:off x="2590800" y="3594315"/>
            <a:ext cx="5267401" cy="1298561"/>
          </a:xfrm>
          <a:prstGeom prst="rect">
            <a:avLst/>
          </a:prstGeom>
        </p:spPr>
      </p:pic>
    </p:spTree>
    <p:extLst>
      <p:ext uri="{BB962C8B-B14F-4D97-AF65-F5344CB8AC3E}">
        <p14:creationId xmlns:p14="http://schemas.microsoft.com/office/powerpoint/2010/main" val="305292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2514600" y="228600"/>
            <a:ext cx="4571685" cy="923330"/>
          </a:xfrm>
          <a:prstGeom prst="rect">
            <a:avLst/>
          </a:prstGeom>
        </p:spPr>
        <p:txBody>
          <a:bodyPr wrap="square">
            <a:spAutoFit/>
          </a:bodyPr>
          <a:lstStyle/>
          <a:p>
            <a:r>
              <a:rPr lang="en-US" sz="5400" b="1" dirty="0">
                <a:latin typeface="+mj-lt"/>
              </a:rPr>
              <a:t>Who I am…</a:t>
            </a:r>
            <a:endParaRPr lang="en-US" sz="5400" dirty="0">
              <a:latin typeface="+mj-lt"/>
            </a:endParaRPr>
          </a:p>
        </p:txBody>
      </p:sp>
      <p:sp>
        <p:nvSpPr>
          <p:cNvPr id="5" name="Rectangle 4"/>
          <p:cNvSpPr/>
          <p:nvPr/>
        </p:nvSpPr>
        <p:spPr>
          <a:xfrm>
            <a:off x="228601" y="914400"/>
            <a:ext cx="7086599" cy="3016210"/>
          </a:xfrm>
          <a:prstGeom prst="rect">
            <a:avLst/>
          </a:prstGeom>
        </p:spPr>
        <p:txBody>
          <a:bodyPr wrap="square">
            <a:spAutoFit/>
          </a:bodyPr>
          <a:lstStyle/>
          <a:p>
            <a:endParaRPr lang="en-US" sz="2000" b="1" dirty="0">
              <a:latin typeface="+mn-lt"/>
            </a:endParaRPr>
          </a:p>
          <a:p>
            <a:r>
              <a:rPr lang="en-US" dirty="0">
                <a:latin typeface="+mj-lt"/>
              </a:rPr>
              <a:t>. </a:t>
            </a:r>
          </a:p>
          <a:p>
            <a:pPr marL="342900" indent="-342900">
              <a:buFontTx/>
              <a:buChar char="-"/>
            </a:pPr>
            <a:endParaRPr lang="en-US" sz="2000" dirty="0">
              <a:latin typeface="+mj-lt"/>
            </a:endParaRPr>
          </a:p>
          <a:p>
            <a:pPr marL="342900" indent="-342900">
              <a:buFontTx/>
              <a:buChar char="-"/>
            </a:pPr>
            <a:endParaRPr lang="en-US" sz="2000" dirty="0">
              <a:latin typeface="+mj-lt"/>
            </a:endParaRPr>
          </a:p>
          <a:p>
            <a:pPr marL="342900" indent="-342900">
              <a:buFontTx/>
              <a:buChar char="-"/>
            </a:pPr>
            <a:endParaRPr lang="en-US" sz="2000" dirty="0">
              <a:latin typeface="+mj-lt"/>
            </a:endParaRPr>
          </a:p>
          <a:p>
            <a:pPr marL="342900" indent="-342900">
              <a:buFontTx/>
              <a:buChar char="-"/>
            </a:pPr>
            <a:endParaRPr lang="en-US" sz="2000" dirty="0">
              <a:latin typeface="+mj-lt"/>
            </a:endParaRPr>
          </a:p>
          <a:p>
            <a:pPr marL="342900" indent="-342900">
              <a:buFontTx/>
              <a:buChar char="-"/>
            </a:pPr>
            <a:endParaRPr lang="en-US" sz="2400" dirty="0">
              <a:latin typeface="LD Circles" pitchFamily="2" charset="0"/>
            </a:endParaRPr>
          </a:p>
          <a:p>
            <a:pPr marL="342900" indent="-342900">
              <a:buFontTx/>
              <a:buChar char="-"/>
            </a:pPr>
            <a:endParaRPr lang="en-US" sz="2400" dirty="0">
              <a:latin typeface="LD Circles" pitchFamily="2" charset="0"/>
            </a:endParaRPr>
          </a:p>
          <a:p>
            <a:pPr marL="342900" indent="-342900">
              <a:buFontTx/>
              <a:buChar char="-"/>
            </a:pPr>
            <a:endParaRPr lang="en-US" sz="2400" dirty="0"/>
          </a:p>
        </p:txBody>
      </p:sp>
      <p:pic>
        <p:nvPicPr>
          <p:cNvPr id="1028" name="Picture 4" descr="Picture">
            <a:extLst>
              <a:ext uri="{FF2B5EF4-FFF2-40B4-BE49-F238E27FC236}">
                <a16:creationId xmlns:a16="http://schemas.microsoft.com/office/drawing/2014/main" id="{7BB60AA7-D5B4-4A3B-A8D6-F47783E36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2290762" cy="304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75F9240-ABF4-48BB-8F8B-C5A9D604B3D3}"/>
              </a:ext>
            </a:extLst>
          </p:cNvPr>
          <p:cNvSpPr/>
          <p:nvPr/>
        </p:nvSpPr>
        <p:spPr>
          <a:xfrm>
            <a:off x="3429000" y="1305341"/>
            <a:ext cx="4572000" cy="3477875"/>
          </a:xfrm>
          <a:prstGeom prst="rect">
            <a:avLst/>
          </a:prstGeom>
        </p:spPr>
        <p:txBody>
          <a:bodyPr>
            <a:spAutoFit/>
          </a:bodyPr>
          <a:lstStyle/>
          <a:p>
            <a:r>
              <a:rPr lang="en-US" sz="2000" dirty="0"/>
              <a:t>This is my 6th year at HFE. I have taught first grade for two years and kindergarten all the others. At the University of Georgia, I got my degree in Early Childhood Education and stayed on to get my Master’s in Children’s Language and Literature and received my Gifted Education Endorsement.  My husband and I live in Old Fourth Ward across from Ponce City Market.</a:t>
            </a:r>
          </a:p>
        </p:txBody>
      </p:sp>
    </p:spTree>
    <p:extLst>
      <p:ext uri="{BB962C8B-B14F-4D97-AF65-F5344CB8AC3E}">
        <p14:creationId xmlns:p14="http://schemas.microsoft.com/office/powerpoint/2010/main" val="308853983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A1FC75-46F0-4CAC-A346-DCA72D86E923}"/>
              </a:ext>
            </a:extLst>
          </p:cNvPr>
          <p:cNvSpPr txBox="1"/>
          <p:nvPr/>
        </p:nvSpPr>
        <p:spPr>
          <a:xfrm>
            <a:off x="304800" y="304800"/>
            <a:ext cx="8229600" cy="6370975"/>
          </a:xfrm>
          <a:prstGeom prst="rect">
            <a:avLst/>
          </a:prstGeom>
          <a:noFill/>
        </p:spPr>
        <p:txBody>
          <a:bodyPr wrap="square" rtlCol="0">
            <a:spAutoFit/>
          </a:bodyPr>
          <a:lstStyle/>
          <a:p>
            <a:pPr algn="ctr"/>
            <a:r>
              <a:rPr lang="en-US" sz="4000" dirty="0"/>
              <a:t>Grades</a:t>
            </a:r>
          </a:p>
          <a:p>
            <a:r>
              <a:rPr lang="en-US" sz="2000" dirty="0"/>
              <a:t>Infinite campus parent portal</a:t>
            </a:r>
          </a:p>
          <a:p>
            <a:r>
              <a:rPr lang="en-US" sz="2000" dirty="0"/>
              <a:t>Provides access to information for all enrolled students in their household. Information includes grades, attendance, assignments, and school announcements.</a:t>
            </a:r>
          </a:p>
          <a:p>
            <a:endParaRPr lang="en-US" sz="2000" dirty="0"/>
          </a:p>
          <a:p>
            <a:r>
              <a:rPr lang="en-US" sz="2000" dirty="0"/>
              <a:t>-Handbook pg. 13:</a:t>
            </a:r>
          </a:p>
          <a:p>
            <a:r>
              <a:rPr lang="en-US" sz="2000" dirty="0"/>
              <a:t>S- 100-80</a:t>
            </a:r>
          </a:p>
          <a:p>
            <a:r>
              <a:rPr lang="en-US" sz="2000" dirty="0"/>
              <a:t>N- 79-70                          </a:t>
            </a:r>
          </a:p>
          <a:p>
            <a:r>
              <a:rPr lang="en-US" sz="2000" dirty="0"/>
              <a:t>U- 70 and below</a:t>
            </a:r>
          </a:p>
          <a:p>
            <a:endParaRPr lang="en-US" sz="2000" dirty="0"/>
          </a:p>
          <a:p>
            <a:r>
              <a:rPr lang="en-US" sz="2000" dirty="0"/>
              <a:t>Formative- 60%  </a:t>
            </a:r>
          </a:p>
          <a:p>
            <a:r>
              <a:rPr lang="en-US" sz="2000" dirty="0"/>
              <a:t>Summative-30% </a:t>
            </a:r>
          </a:p>
          <a:p>
            <a:r>
              <a:rPr lang="en-US" sz="2000" dirty="0"/>
              <a:t>Homework – 10% </a:t>
            </a:r>
          </a:p>
          <a:p>
            <a:endParaRPr lang="en-US" sz="2000" dirty="0"/>
          </a:p>
          <a:p>
            <a:r>
              <a:rPr lang="en-US" sz="2000" dirty="0"/>
              <a:t>Report Cards -4 times a year ( October, January, March , May)</a:t>
            </a:r>
            <a:endParaRPr lang="en-US" sz="1600" dirty="0"/>
          </a:p>
          <a:p>
            <a:endParaRPr lang="en-US" sz="1600" dirty="0"/>
          </a:p>
          <a:p>
            <a:endParaRPr lang="en-US" sz="1600" dirty="0"/>
          </a:p>
          <a:p>
            <a:endParaRPr lang="en-US" sz="4000" dirty="0"/>
          </a:p>
        </p:txBody>
      </p:sp>
    </p:spTree>
    <p:extLst>
      <p:ext uri="{BB962C8B-B14F-4D97-AF65-F5344CB8AC3E}">
        <p14:creationId xmlns:p14="http://schemas.microsoft.com/office/powerpoint/2010/main" val="1811452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Assessment</a:t>
            </a:r>
          </a:p>
        </p:txBody>
      </p:sp>
      <p:sp>
        <p:nvSpPr>
          <p:cNvPr id="3" name="Content Placeholder 2"/>
          <p:cNvSpPr>
            <a:spLocks noGrp="1"/>
          </p:cNvSpPr>
          <p:nvPr>
            <p:ph idx="1"/>
          </p:nvPr>
        </p:nvSpPr>
        <p:spPr/>
        <p:txBody>
          <a:bodyPr/>
          <a:lstStyle/>
          <a:p>
            <a:r>
              <a:rPr lang="en-US" sz="2400" dirty="0"/>
              <a:t>Fontas and Pinnell Benchmark Assessment System (BAS).</a:t>
            </a:r>
          </a:p>
          <a:p>
            <a:r>
              <a:rPr lang="en-US" sz="2400" dirty="0"/>
              <a:t>Given 3 times a year</a:t>
            </a:r>
          </a:p>
          <a:p>
            <a:r>
              <a:rPr lang="en-US" sz="2400" dirty="0"/>
              <a:t>This determines their reading level on a scale from A-Z.</a:t>
            </a:r>
          </a:p>
          <a:p>
            <a:r>
              <a:rPr lang="en-US" sz="2400" dirty="0"/>
              <a:t>Independent and Instructional levels</a:t>
            </a:r>
          </a:p>
          <a:p>
            <a:r>
              <a:rPr lang="en-US" sz="2400" dirty="0"/>
              <a:t>Students should leave kindergarten reading on a level D instructional level and level C independent reading level.</a:t>
            </a:r>
          </a:p>
          <a:p>
            <a:endParaRPr lang="en-US" dirty="0"/>
          </a:p>
        </p:txBody>
      </p:sp>
    </p:spTree>
    <p:extLst>
      <p:ext uri="{BB962C8B-B14F-4D97-AF65-F5344CB8AC3E}">
        <p14:creationId xmlns:p14="http://schemas.microsoft.com/office/powerpoint/2010/main" val="354917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Unit Assessments</a:t>
            </a:r>
          </a:p>
        </p:txBody>
      </p:sp>
      <p:sp>
        <p:nvSpPr>
          <p:cNvPr id="3" name="Content Placeholder 2"/>
          <p:cNvSpPr>
            <a:spLocks noGrp="1"/>
          </p:cNvSpPr>
          <p:nvPr>
            <p:ph idx="1"/>
          </p:nvPr>
        </p:nvSpPr>
        <p:spPr/>
        <p:txBody>
          <a:bodyPr/>
          <a:lstStyle/>
          <a:p>
            <a:r>
              <a:rPr lang="en-US" dirty="0"/>
              <a:t>Before each math unit, we pre-assess students to inform our instruction in small groups and independent learning centers.</a:t>
            </a:r>
          </a:p>
          <a:p>
            <a:r>
              <a:rPr lang="en-US" dirty="0"/>
              <a:t>After each math unit, we will assess students to see if they have mastered all standards.</a:t>
            </a:r>
          </a:p>
          <a:p>
            <a:endParaRPr lang="en-US" dirty="0"/>
          </a:p>
        </p:txBody>
      </p:sp>
    </p:spTree>
    <p:extLst>
      <p:ext uri="{BB962C8B-B14F-4D97-AF65-F5344CB8AC3E}">
        <p14:creationId xmlns:p14="http://schemas.microsoft.com/office/powerpoint/2010/main" val="113803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a:t>
            </a:r>
          </a:p>
        </p:txBody>
      </p:sp>
      <p:sp>
        <p:nvSpPr>
          <p:cNvPr id="3" name="Content Placeholder 2"/>
          <p:cNvSpPr>
            <a:spLocks noGrp="1"/>
          </p:cNvSpPr>
          <p:nvPr>
            <p:ph idx="1"/>
          </p:nvPr>
        </p:nvSpPr>
        <p:spPr/>
        <p:txBody>
          <a:bodyPr/>
          <a:lstStyle/>
          <a:p>
            <a:r>
              <a:rPr lang="en-US" sz="1800" dirty="0"/>
              <a:t>Infinite campus parent portal</a:t>
            </a:r>
          </a:p>
          <a:p>
            <a:r>
              <a:rPr lang="en-US" sz="1800" dirty="0"/>
              <a:t>Provides access to information for all enrolled students in their household. </a:t>
            </a:r>
            <a:r>
              <a:rPr lang="en-US" sz="1800"/>
              <a:t>Information includes grades, attendance, assignments, and school announcements.</a:t>
            </a:r>
          </a:p>
          <a:p>
            <a:endParaRPr lang="en-US" sz="1800" dirty="0"/>
          </a:p>
          <a:p>
            <a:r>
              <a:rPr lang="en-US" sz="1800" dirty="0"/>
              <a:t>0=Unsatisfactory (U)   69% and below</a:t>
            </a:r>
          </a:p>
          <a:p>
            <a:r>
              <a:rPr lang="en-US" sz="1800" dirty="0"/>
              <a:t>1=Needs Improvement (N) 70%-79%</a:t>
            </a:r>
          </a:p>
          <a:p>
            <a:r>
              <a:rPr lang="en-US" sz="1800" dirty="0"/>
              <a:t>2=Satisfactory(S) 80%-100%</a:t>
            </a:r>
          </a:p>
          <a:p>
            <a:endParaRPr lang="en-US" sz="1800" dirty="0"/>
          </a:p>
          <a:p>
            <a:r>
              <a:rPr lang="en-US" sz="1800" dirty="0"/>
              <a:t>Report Cards- 4 times a year (October, January, March, May)</a:t>
            </a:r>
          </a:p>
          <a:p>
            <a:endParaRPr lang="en-US" sz="1800" dirty="0"/>
          </a:p>
          <a:p>
            <a:endParaRPr lang="en-US" dirty="0"/>
          </a:p>
        </p:txBody>
      </p:sp>
    </p:spTree>
    <p:extLst>
      <p:ext uri="{BB962C8B-B14F-4D97-AF65-F5344CB8AC3E}">
        <p14:creationId xmlns:p14="http://schemas.microsoft.com/office/powerpoint/2010/main" val="684345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GKIDS</a:t>
            </a:r>
          </a:p>
        </p:txBody>
      </p:sp>
      <p:sp>
        <p:nvSpPr>
          <p:cNvPr id="3" name="Content Placeholder 2"/>
          <p:cNvSpPr>
            <a:spLocks noGrp="1"/>
          </p:cNvSpPr>
          <p:nvPr>
            <p:ph idx="1"/>
          </p:nvPr>
        </p:nvSpPr>
        <p:spPr>
          <a:xfrm>
            <a:off x="685800" y="1828800"/>
            <a:ext cx="7696200" cy="4572000"/>
          </a:xfrm>
        </p:spPr>
        <p:txBody>
          <a:bodyPr/>
          <a:lstStyle/>
          <a:p>
            <a:r>
              <a:rPr lang="en-US" sz="2000" dirty="0"/>
              <a:t>GKIDS is the Georgia Kindergarten Inventory of Developing Skills.  Your child will have ongoing formative assessments through the use of GKIDS and instruction will be enriched or reinforced.  Groupings are flexible and will be based on student need.</a:t>
            </a:r>
          </a:p>
          <a:p>
            <a:pPr marL="0" indent="0" algn="ctr">
              <a:buNone/>
            </a:pPr>
            <a:r>
              <a:rPr lang="en-US" sz="1600" b="1" dirty="0"/>
              <a:t> </a:t>
            </a:r>
            <a:r>
              <a:rPr lang="en-US" sz="2000" b="1" dirty="0"/>
              <a:t>Scores are reported as:</a:t>
            </a:r>
          </a:p>
          <a:p>
            <a:pPr marL="0" indent="0" algn="ctr">
              <a:buNone/>
            </a:pPr>
            <a:r>
              <a:rPr lang="en-US" sz="2000" b="1" dirty="0"/>
              <a:t> ND- Not demonstrated</a:t>
            </a:r>
          </a:p>
          <a:p>
            <a:pPr marL="0" indent="0" algn="ctr">
              <a:buNone/>
            </a:pPr>
            <a:r>
              <a:rPr lang="en-US" sz="2000" b="1" dirty="0"/>
              <a:t> EM- Emerging</a:t>
            </a:r>
          </a:p>
          <a:p>
            <a:pPr marL="0" indent="0" algn="ctr">
              <a:buNone/>
            </a:pPr>
            <a:r>
              <a:rPr lang="en-US" sz="2000" b="1" dirty="0"/>
              <a:t>    PR- Progressing</a:t>
            </a:r>
          </a:p>
          <a:p>
            <a:pPr marL="0" indent="0" algn="ctr">
              <a:buNone/>
            </a:pPr>
            <a:r>
              <a:rPr lang="en-US" sz="2000" b="1" dirty="0"/>
              <a:t>ME- Meets</a:t>
            </a:r>
          </a:p>
          <a:p>
            <a:pPr marL="0" indent="0" algn="ctr">
              <a:buNone/>
            </a:pPr>
            <a:r>
              <a:rPr lang="en-US" sz="2000" b="1" dirty="0"/>
              <a:t>EX- Exceeds</a:t>
            </a:r>
          </a:p>
          <a:p>
            <a:endParaRPr lang="en-US" dirty="0"/>
          </a:p>
        </p:txBody>
      </p:sp>
    </p:spTree>
    <p:extLst>
      <p:ext uri="{BB962C8B-B14F-4D97-AF65-F5344CB8AC3E}">
        <p14:creationId xmlns:p14="http://schemas.microsoft.com/office/powerpoint/2010/main" val="174082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DC145-FAE1-4412-977C-0F601A023976}"/>
              </a:ext>
            </a:extLst>
          </p:cNvPr>
          <p:cNvSpPr txBox="1"/>
          <p:nvPr/>
        </p:nvSpPr>
        <p:spPr>
          <a:xfrm>
            <a:off x="533400" y="381000"/>
            <a:ext cx="7543800" cy="5078313"/>
          </a:xfrm>
          <a:prstGeom prst="rect">
            <a:avLst/>
          </a:prstGeom>
          <a:noFill/>
        </p:spPr>
        <p:txBody>
          <a:bodyPr wrap="square" rtlCol="0">
            <a:spAutoFit/>
          </a:bodyPr>
          <a:lstStyle/>
          <a:p>
            <a:pPr algn="ctr"/>
            <a:r>
              <a:rPr lang="en-US" sz="3600" dirty="0"/>
              <a:t>Progress Skills Checklist</a:t>
            </a:r>
          </a:p>
          <a:p>
            <a:pPr algn="ctr"/>
            <a:endParaRPr lang="en-US" sz="3600" dirty="0"/>
          </a:p>
          <a:p>
            <a:pPr algn="ctr"/>
            <a:r>
              <a:rPr lang="en-US" sz="3600" dirty="0"/>
              <a:t>Go home at the end of October, February and May.  </a:t>
            </a:r>
          </a:p>
          <a:p>
            <a:pPr algn="ctr"/>
            <a:r>
              <a:rPr lang="en-US" sz="3600" dirty="0"/>
              <a:t>Standards based</a:t>
            </a:r>
          </a:p>
          <a:p>
            <a:pPr algn="ctr"/>
            <a:r>
              <a:rPr lang="en-US" sz="3600" dirty="0"/>
              <a:t>Tell what standards students may still be working on or have mastered.  </a:t>
            </a:r>
          </a:p>
          <a:p>
            <a:pPr algn="ctr"/>
            <a:endParaRPr lang="en-US" sz="3600" dirty="0"/>
          </a:p>
        </p:txBody>
      </p:sp>
    </p:spTree>
    <p:extLst>
      <p:ext uri="{BB962C8B-B14F-4D97-AF65-F5344CB8AC3E}">
        <p14:creationId xmlns:p14="http://schemas.microsoft.com/office/powerpoint/2010/main" val="1547241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Citizenship</a:t>
            </a:r>
          </a:p>
        </p:txBody>
      </p:sp>
      <p:sp>
        <p:nvSpPr>
          <p:cNvPr id="3" name="Content Placeholder 2"/>
          <p:cNvSpPr>
            <a:spLocks noGrp="1"/>
          </p:cNvSpPr>
          <p:nvPr>
            <p:ph idx="1"/>
          </p:nvPr>
        </p:nvSpPr>
        <p:spPr/>
        <p:txBody>
          <a:bodyPr/>
          <a:lstStyle/>
          <a:p>
            <a:r>
              <a:rPr lang="en-US" sz="1800" dirty="0"/>
              <a:t>Heards Ferry’s vision is to empower ALL students to behave safely and participate responsibly with technology. </a:t>
            </a:r>
          </a:p>
          <a:p>
            <a:r>
              <a:rPr lang="en-US" sz="1800" dirty="0"/>
              <a:t>Students will use their device for educational purposes only and be sure to be safe and appropriate while online.  </a:t>
            </a:r>
          </a:p>
          <a:p>
            <a:r>
              <a:rPr lang="en-US" sz="1800" dirty="0"/>
              <a:t>  They will listen to their head and heart and  protect private information and respect themselves and others while online. </a:t>
            </a:r>
          </a:p>
          <a:p>
            <a:r>
              <a:rPr lang="en-US" sz="1800" dirty="0"/>
              <a:t> Lastly, they will stand up and say NO to cyberbullying!</a:t>
            </a:r>
          </a:p>
          <a:p>
            <a:pPr marL="0" indent="0">
              <a:buNone/>
            </a:pPr>
            <a:r>
              <a:rPr lang="en-US" sz="1800"/>
              <a:t>                                                                        </a:t>
            </a:r>
            <a:endParaRPr lang="en-US" sz="1800" dirty="0"/>
          </a:p>
          <a:p>
            <a:endParaRPr lang="en-US" sz="1800" dirty="0"/>
          </a:p>
        </p:txBody>
      </p:sp>
      <p:pic>
        <p:nvPicPr>
          <p:cNvPr id="4" name="Picture 3"/>
          <p:cNvPicPr>
            <a:picLocks noChangeAspect="1"/>
          </p:cNvPicPr>
          <p:nvPr/>
        </p:nvPicPr>
        <p:blipFill>
          <a:blip r:embed="rId2"/>
          <a:stretch>
            <a:fillRect/>
          </a:stretch>
        </p:blipFill>
        <p:spPr>
          <a:xfrm>
            <a:off x="6489700" y="3962400"/>
            <a:ext cx="2133600" cy="2725055"/>
          </a:xfrm>
          <a:prstGeom prst="rect">
            <a:avLst/>
          </a:prstGeom>
        </p:spPr>
      </p:pic>
    </p:spTree>
    <p:extLst>
      <p:ext uri="{BB962C8B-B14F-4D97-AF65-F5344CB8AC3E}">
        <p14:creationId xmlns:p14="http://schemas.microsoft.com/office/powerpoint/2010/main" val="1068482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a:t>
            </a:r>
          </a:p>
        </p:txBody>
      </p:sp>
      <p:sp>
        <p:nvSpPr>
          <p:cNvPr id="3" name="Content Placeholder 2"/>
          <p:cNvSpPr>
            <a:spLocks noGrp="1"/>
          </p:cNvSpPr>
          <p:nvPr>
            <p:ph idx="1"/>
          </p:nvPr>
        </p:nvSpPr>
        <p:spPr/>
        <p:txBody>
          <a:bodyPr/>
          <a:lstStyle/>
          <a:p>
            <a:r>
              <a:rPr lang="en-US" sz="1400" dirty="0"/>
              <a:t>Active, Caring, Lifelong Learners</a:t>
            </a:r>
          </a:p>
          <a:p>
            <a:r>
              <a:rPr lang="en-US" sz="1400" dirty="0"/>
              <a:t>Inquiry</a:t>
            </a:r>
          </a:p>
          <a:p>
            <a:r>
              <a:rPr lang="en-US" sz="1400" dirty="0"/>
              <a:t>Respectful to themselves and others</a:t>
            </a:r>
          </a:p>
          <a:p>
            <a:r>
              <a:rPr lang="en-US" sz="1400" dirty="0"/>
              <a:t>Wonder Board</a:t>
            </a:r>
          </a:p>
          <a:p>
            <a:r>
              <a:rPr lang="en-US" sz="1400" dirty="0"/>
              <a:t>IB Wall</a:t>
            </a:r>
          </a:p>
          <a:p>
            <a:r>
              <a:rPr lang="en-US" sz="1400" dirty="0"/>
              <a:t>Transdisciplinary Theme</a:t>
            </a:r>
          </a:p>
          <a:p>
            <a:r>
              <a:rPr lang="en-US" sz="1400" dirty="0"/>
              <a:t>Central Idea</a:t>
            </a:r>
          </a:p>
          <a:p>
            <a:r>
              <a:rPr lang="en-US" sz="1400" dirty="0"/>
              <a:t>Lines of Inquiry</a:t>
            </a:r>
          </a:p>
          <a:p>
            <a:r>
              <a:rPr lang="en-US" sz="1400" dirty="0"/>
              <a:t>Key Concepts</a:t>
            </a:r>
          </a:p>
          <a:p>
            <a:r>
              <a:rPr lang="en-US" sz="1400" dirty="0"/>
              <a:t>Attitudes</a:t>
            </a:r>
          </a:p>
          <a:p>
            <a:r>
              <a:rPr lang="en-US" sz="1400" dirty="0"/>
              <a:t>Learner Profiles</a:t>
            </a:r>
          </a:p>
          <a:p>
            <a:r>
              <a:rPr lang="en-US" sz="1400" dirty="0"/>
              <a:t>Transdisciplinary Skills</a:t>
            </a:r>
          </a:p>
          <a:p>
            <a:r>
              <a:rPr lang="en-US" sz="1400" dirty="0"/>
              <a:t>Related Concepts</a:t>
            </a:r>
          </a:p>
          <a:p>
            <a:endParaRPr lang="en-US" dirty="0"/>
          </a:p>
        </p:txBody>
      </p:sp>
    </p:spTree>
    <p:extLst>
      <p:ext uri="{BB962C8B-B14F-4D97-AF65-F5344CB8AC3E}">
        <p14:creationId xmlns:p14="http://schemas.microsoft.com/office/powerpoint/2010/main" val="2415113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14400"/>
          </a:xfrm>
        </p:spPr>
        <p:txBody>
          <a:bodyPr/>
          <a:lstStyle/>
          <a:p>
            <a:r>
              <a:rPr lang="en-US" dirty="0"/>
              <a:t>Homework</a:t>
            </a:r>
          </a:p>
        </p:txBody>
      </p:sp>
      <p:sp>
        <p:nvSpPr>
          <p:cNvPr id="3" name="Content Placeholder 2"/>
          <p:cNvSpPr>
            <a:spLocks noGrp="1"/>
          </p:cNvSpPr>
          <p:nvPr>
            <p:ph idx="1"/>
          </p:nvPr>
        </p:nvSpPr>
        <p:spPr>
          <a:xfrm>
            <a:off x="685800" y="1295400"/>
            <a:ext cx="7696200" cy="4191000"/>
          </a:xfrm>
        </p:spPr>
        <p:txBody>
          <a:bodyPr/>
          <a:lstStyle/>
          <a:p>
            <a:r>
              <a:rPr lang="en-US" sz="2400" dirty="0"/>
              <a:t>Your child will read 15 minutes every night.</a:t>
            </a:r>
          </a:p>
          <a:p>
            <a:r>
              <a:rPr lang="en-US" sz="2400" dirty="0"/>
              <a:t>Initial every night- Sheet due on Monday’s (Due on Tuesday’s if there is no school on Monday)</a:t>
            </a:r>
          </a:p>
          <a:p>
            <a:r>
              <a:rPr lang="en-US" sz="2400" dirty="0"/>
              <a:t>Weekend- choose at least one: Friday, Saturday, or Sunday</a:t>
            </a:r>
          </a:p>
          <a:p>
            <a:endParaRPr lang="en-US" sz="2800" dirty="0"/>
          </a:p>
          <a:p>
            <a:endParaRPr lang="en-US" dirty="0"/>
          </a:p>
        </p:txBody>
      </p:sp>
      <p:pic>
        <p:nvPicPr>
          <p:cNvPr id="5" name="Picture 4">
            <a:extLst>
              <a:ext uri="{FF2B5EF4-FFF2-40B4-BE49-F238E27FC236}">
                <a16:creationId xmlns:a16="http://schemas.microsoft.com/office/drawing/2014/main" id="{C89A84D3-1AE1-4088-85B6-E59AB096D66C}"/>
              </a:ext>
            </a:extLst>
          </p:cNvPr>
          <p:cNvPicPr>
            <a:picLocks noChangeAspect="1"/>
          </p:cNvPicPr>
          <p:nvPr/>
        </p:nvPicPr>
        <p:blipFill>
          <a:blip r:embed="rId2"/>
          <a:stretch>
            <a:fillRect/>
          </a:stretch>
        </p:blipFill>
        <p:spPr>
          <a:xfrm>
            <a:off x="3057262" y="3117879"/>
            <a:ext cx="4499238" cy="2597121"/>
          </a:xfrm>
          <a:prstGeom prst="rect">
            <a:avLst/>
          </a:prstGeom>
        </p:spPr>
      </p:pic>
    </p:spTree>
    <p:extLst>
      <p:ext uri="{BB962C8B-B14F-4D97-AF65-F5344CB8AC3E}">
        <p14:creationId xmlns:p14="http://schemas.microsoft.com/office/powerpoint/2010/main" val="746045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838200"/>
          </a:xfrm>
        </p:spPr>
        <p:txBody>
          <a:bodyPr/>
          <a:lstStyle/>
          <a:p>
            <a:r>
              <a:rPr lang="en-US" sz="3600" b="1" dirty="0">
                <a:latin typeface="LD Circles" pitchFamily="2" charset="0"/>
              </a:rPr>
              <a:t>Eagle Alliance &amp; Volunteers</a:t>
            </a:r>
          </a:p>
        </p:txBody>
      </p:sp>
      <p:sp>
        <p:nvSpPr>
          <p:cNvPr id="3" name="Text Placeholder 2"/>
          <p:cNvSpPr>
            <a:spLocks noGrp="1"/>
          </p:cNvSpPr>
          <p:nvPr>
            <p:ph type="body" sz="half" idx="1"/>
          </p:nvPr>
        </p:nvSpPr>
        <p:spPr>
          <a:xfrm>
            <a:off x="457200" y="1143000"/>
            <a:ext cx="7924800" cy="4343400"/>
          </a:xfrm>
        </p:spPr>
        <p:txBody>
          <a:bodyPr/>
          <a:lstStyle/>
          <a:p>
            <a:r>
              <a:rPr lang="en-US" sz="3600" dirty="0"/>
              <a:t>Please join EA and register for volunteer opportunities on the website.</a:t>
            </a:r>
          </a:p>
          <a:p>
            <a:r>
              <a:rPr lang="en-US" sz="3600" dirty="0"/>
              <a:t>Volunteer schedule  TBA</a:t>
            </a:r>
          </a:p>
          <a:p>
            <a:r>
              <a:rPr lang="en-US" sz="3600" dirty="0"/>
              <a:t>Must complete online volunteer training before working in the classroom.</a:t>
            </a:r>
          </a:p>
          <a:p>
            <a:pPr marL="0" indent="0">
              <a:buNone/>
            </a:pPr>
            <a:endParaRPr lang="en-US" dirty="0">
              <a:latin typeface="LD Elementary" pitchFamily="2" charset="0"/>
            </a:endParaRPr>
          </a:p>
        </p:txBody>
      </p:sp>
      <p:pic>
        <p:nvPicPr>
          <p:cNvPr id="35841" name="Picture 1" descr="C:\Program Files\Microsoft Office XP\Media\CntCD1\ClipArt6\j0297541.wmf"/>
          <p:cNvPicPr>
            <a:picLocks noChangeAspect="1" noChangeArrowheads="1"/>
          </p:cNvPicPr>
          <p:nvPr/>
        </p:nvPicPr>
        <p:blipFill>
          <a:blip r:embed="rId2" cstate="print"/>
          <a:srcRect/>
          <a:stretch>
            <a:fillRect/>
          </a:stretch>
        </p:blipFill>
        <p:spPr bwMode="auto">
          <a:xfrm>
            <a:off x="6477000" y="4495800"/>
            <a:ext cx="1905000" cy="22067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6870700" cy="76200"/>
          </a:xfrm>
        </p:spPr>
        <p:txBody>
          <a:bodyPr/>
          <a:lstStyle/>
          <a:p>
            <a:r>
              <a:rPr lang="en-US" sz="3600" dirty="0"/>
              <a:t>Personal Mission</a:t>
            </a:r>
          </a:p>
        </p:txBody>
      </p:sp>
      <p:sp>
        <p:nvSpPr>
          <p:cNvPr id="3" name="Content Placeholder 2"/>
          <p:cNvSpPr>
            <a:spLocks noGrp="1"/>
          </p:cNvSpPr>
          <p:nvPr>
            <p:ph sz="half" idx="1"/>
          </p:nvPr>
        </p:nvSpPr>
        <p:spPr>
          <a:xfrm>
            <a:off x="685800" y="990600"/>
            <a:ext cx="7696200" cy="5257800"/>
          </a:xfrm>
        </p:spPr>
        <p:txBody>
          <a:bodyPr/>
          <a:lstStyle/>
          <a:p>
            <a:r>
              <a:rPr lang="en-US" sz="2800" dirty="0"/>
              <a:t>As an educator I am passionate about supporting the growth and education of all my students.</a:t>
            </a:r>
          </a:p>
          <a:p>
            <a:endParaRPr lang="en-US" sz="2800" dirty="0"/>
          </a:p>
          <a:p>
            <a:r>
              <a:rPr lang="en-US" sz="2800" dirty="0"/>
              <a:t>I believe that all students are important individuals capable of learning.</a:t>
            </a:r>
          </a:p>
          <a:p>
            <a:endParaRPr lang="en-US" sz="2800" dirty="0"/>
          </a:p>
          <a:p>
            <a:r>
              <a:rPr lang="en-US" sz="2800" dirty="0"/>
              <a:t>I want your children to love learning and be excited to come to school everyday</a:t>
            </a:r>
          </a:p>
        </p:txBody>
      </p:sp>
    </p:spTree>
    <p:extLst>
      <p:ext uri="{BB962C8B-B14F-4D97-AF65-F5344CB8AC3E}">
        <p14:creationId xmlns:p14="http://schemas.microsoft.com/office/powerpoint/2010/main" val="1779519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94500" cy="914400"/>
          </a:xfrm>
        </p:spPr>
        <p:txBody>
          <a:bodyPr/>
          <a:lstStyle/>
          <a:p>
            <a:r>
              <a:rPr lang="en-US" b="1" dirty="0">
                <a:latin typeface="LD Circles" pitchFamily="2" charset="0"/>
              </a:rPr>
              <a:t>Friendly Reminders</a:t>
            </a:r>
          </a:p>
        </p:txBody>
      </p:sp>
      <p:sp>
        <p:nvSpPr>
          <p:cNvPr id="3" name="Content Placeholder 2"/>
          <p:cNvSpPr>
            <a:spLocks noGrp="1"/>
          </p:cNvSpPr>
          <p:nvPr>
            <p:ph sz="half" idx="1"/>
          </p:nvPr>
        </p:nvSpPr>
        <p:spPr>
          <a:xfrm>
            <a:off x="685800" y="1828800"/>
            <a:ext cx="7696200" cy="2514600"/>
          </a:xfrm>
        </p:spPr>
        <p:txBody>
          <a:bodyPr/>
          <a:lstStyle/>
          <a:p>
            <a:r>
              <a:rPr lang="en-US" sz="2400" dirty="0">
                <a:latin typeface="+mj-lt"/>
              </a:rPr>
              <a:t>Bring a snack daily (or week’s worth in a Ziploc)</a:t>
            </a:r>
          </a:p>
          <a:p>
            <a:r>
              <a:rPr lang="en-US" sz="2400" dirty="0">
                <a:latin typeface="+mj-lt"/>
              </a:rPr>
              <a:t>When you come for Mystery reader you will bring a book and an activity that goes along with the book . You may also bring in a treat.</a:t>
            </a:r>
          </a:p>
          <a:p>
            <a:r>
              <a:rPr lang="en-US" sz="2400" dirty="0">
                <a:latin typeface="+mj-lt"/>
              </a:rPr>
              <a:t>Please work on tying shoes.</a:t>
            </a:r>
          </a:p>
          <a:p>
            <a:endParaRPr lang="en-US" dirty="0">
              <a:latin typeface="LD Circles"/>
            </a:endParaRPr>
          </a:p>
          <a:p>
            <a:endParaRPr lang="en-US" dirty="0">
              <a:latin typeface="LD Circles"/>
            </a:endParaRPr>
          </a:p>
          <a:p>
            <a:endParaRPr lang="en-US" dirty="0">
              <a:latin typeface="LD Circles"/>
            </a:endParaRPr>
          </a:p>
          <a:p>
            <a:pPr marL="0" indent="0">
              <a:buNone/>
            </a:pPr>
            <a:endParaRPr lang="en-US" sz="2400" dirty="0">
              <a:latin typeface="LD Circles"/>
            </a:endParaRPr>
          </a:p>
        </p:txBody>
      </p:sp>
      <p:pic>
        <p:nvPicPr>
          <p:cNvPr id="31746" name="Picture 2" descr="C:\Program Files\Microsoft Office XP\Media\CntCD1\ClipArt2\j0215149.wmf"/>
          <p:cNvPicPr>
            <a:picLocks noChangeAspect="1" noChangeArrowheads="1"/>
          </p:cNvPicPr>
          <p:nvPr/>
        </p:nvPicPr>
        <p:blipFill>
          <a:blip r:embed="rId2" cstate="print"/>
          <a:srcRect/>
          <a:stretch>
            <a:fillRect/>
          </a:stretch>
        </p:blipFill>
        <p:spPr bwMode="auto">
          <a:xfrm>
            <a:off x="4800600" y="4114800"/>
            <a:ext cx="3114392" cy="2439909"/>
          </a:xfrm>
          <a:prstGeom prst="rect">
            <a:avLst/>
          </a:prstGeom>
          <a:noFill/>
        </p:spPr>
      </p:pic>
    </p:spTree>
    <p:extLst>
      <p:ext uri="{BB962C8B-B14F-4D97-AF65-F5344CB8AC3E}">
        <p14:creationId xmlns:p14="http://schemas.microsoft.com/office/powerpoint/2010/main" val="1466775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870700" cy="990600"/>
          </a:xfrm>
        </p:spPr>
        <p:txBody>
          <a:bodyPr/>
          <a:lstStyle/>
          <a:p>
            <a:r>
              <a:rPr lang="en-US" sz="4800" b="1" dirty="0">
                <a:latin typeface="LD Circles" pitchFamily="2" charset="0"/>
              </a:rPr>
              <a:t>Birthdays</a:t>
            </a:r>
          </a:p>
        </p:txBody>
      </p:sp>
      <p:sp>
        <p:nvSpPr>
          <p:cNvPr id="3" name="Content Placeholder 2"/>
          <p:cNvSpPr>
            <a:spLocks noGrp="1"/>
          </p:cNvSpPr>
          <p:nvPr>
            <p:ph idx="1"/>
          </p:nvPr>
        </p:nvSpPr>
        <p:spPr>
          <a:xfrm>
            <a:off x="533400" y="1295400"/>
            <a:ext cx="7848600" cy="4191000"/>
          </a:xfrm>
          <a:ln>
            <a:noFill/>
          </a:ln>
        </p:spPr>
        <p:txBody>
          <a:bodyPr/>
          <a:lstStyle/>
          <a:p>
            <a:r>
              <a:rPr lang="en-US" dirty="0">
                <a:latin typeface="LD Circles"/>
              </a:rPr>
              <a:t>Birthday Policy </a:t>
            </a:r>
          </a:p>
          <a:p>
            <a:r>
              <a:rPr lang="en-US" b="1" dirty="0">
                <a:latin typeface="LD Circles"/>
              </a:rPr>
              <a:t>No birthday cakes, balloons, candles, videotaping or singing please. </a:t>
            </a:r>
          </a:p>
          <a:p>
            <a:r>
              <a:rPr lang="en-US" dirty="0">
                <a:latin typeface="LD Circles"/>
              </a:rPr>
              <a:t>Please check with the teacher regarding food allergies </a:t>
            </a:r>
            <a:r>
              <a:rPr lang="en-US" b="1" dirty="0">
                <a:latin typeface="LD Circles"/>
              </a:rPr>
              <a:t>prior</a:t>
            </a:r>
            <a:r>
              <a:rPr lang="en-US" dirty="0">
                <a:latin typeface="LD Circles"/>
              </a:rPr>
              <a:t> to bringing in a treat. </a:t>
            </a:r>
          </a:p>
          <a:p>
            <a:endParaRPr lang="en-US" b="1" dirty="0">
              <a:latin typeface="LD Elementary" pitchFamily="2" charset="0"/>
            </a:endParaRPr>
          </a:p>
        </p:txBody>
      </p:sp>
      <p:pic>
        <p:nvPicPr>
          <p:cNvPr id="1026" name="Picture 2" descr="C:\Program Files\Microsoft Office XP\Media\CntCD1\ClipArt2\j0215779.wmf"/>
          <p:cNvPicPr>
            <a:picLocks noChangeAspect="1" noChangeArrowheads="1"/>
          </p:cNvPicPr>
          <p:nvPr/>
        </p:nvPicPr>
        <p:blipFill>
          <a:blip r:embed="rId3" cstate="print"/>
          <a:srcRect/>
          <a:stretch>
            <a:fillRect/>
          </a:stretch>
        </p:blipFill>
        <p:spPr bwMode="auto">
          <a:xfrm>
            <a:off x="7010400" y="5420187"/>
            <a:ext cx="1591901" cy="1437813"/>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609600"/>
            <a:ext cx="6781800" cy="609600"/>
          </a:xfrm>
        </p:spPr>
        <p:txBody>
          <a:bodyPr/>
          <a:lstStyle/>
          <a:p>
            <a:r>
              <a:rPr lang="en-US" sz="3200" b="1" dirty="0">
                <a:latin typeface="LD Circles" pitchFamily="2" charset="0"/>
              </a:rPr>
              <a:t>Questions, Comments, Concerns?</a:t>
            </a:r>
          </a:p>
        </p:txBody>
      </p:sp>
      <p:sp>
        <p:nvSpPr>
          <p:cNvPr id="22531" name="Rectangle 3"/>
          <p:cNvSpPr>
            <a:spLocks noGrp="1" noChangeArrowheads="1"/>
          </p:cNvSpPr>
          <p:nvPr>
            <p:ph type="body" sz="half" idx="1"/>
          </p:nvPr>
        </p:nvSpPr>
        <p:spPr>
          <a:xfrm>
            <a:off x="685800" y="1295400"/>
            <a:ext cx="7696200" cy="4038600"/>
          </a:xfrm>
        </p:spPr>
        <p:txBody>
          <a:bodyPr/>
          <a:lstStyle/>
          <a:p>
            <a:pPr algn="ctr">
              <a:lnSpc>
                <a:spcPct val="90000"/>
              </a:lnSpc>
              <a:buFontTx/>
              <a:buNone/>
            </a:pPr>
            <a:r>
              <a:rPr lang="en-US" sz="2400" dirty="0">
                <a:latin typeface="LD Elementary" pitchFamily="2" charset="0"/>
              </a:rPr>
              <a:t>School phone: 470-254-6190</a:t>
            </a:r>
          </a:p>
          <a:p>
            <a:pPr algn="ctr">
              <a:lnSpc>
                <a:spcPct val="90000"/>
              </a:lnSpc>
              <a:buFontTx/>
              <a:buNone/>
            </a:pPr>
            <a:endParaRPr lang="en-US" sz="2400" dirty="0">
              <a:latin typeface="LD Elementary" pitchFamily="2" charset="0"/>
            </a:endParaRPr>
          </a:p>
          <a:p>
            <a:pPr algn="ctr">
              <a:lnSpc>
                <a:spcPct val="90000"/>
              </a:lnSpc>
              <a:buFontTx/>
              <a:buNone/>
            </a:pPr>
            <a:endParaRPr lang="en-US" sz="2400" dirty="0">
              <a:latin typeface="LD Elementary" pitchFamily="2" charset="0"/>
            </a:endParaRPr>
          </a:p>
          <a:p>
            <a:pPr marL="0" indent="0" algn="ctr">
              <a:buNone/>
            </a:pPr>
            <a:r>
              <a:rPr lang="en-US" sz="2400" dirty="0">
                <a:latin typeface="LD Elementary" pitchFamily="2" charset="0"/>
              </a:rPr>
              <a:t>E-mail: </a:t>
            </a:r>
          </a:p>
          <a:p>
            <a:pPr marL="0" indent="0" algn="ctr">
              <a:buNone/>
            </a:pPr>
            <a:r>
              <a:rPr lang="en-US" sz="2400">
                <a:latin typeface="LD Elementary" pitchFamily="2" charset="0"/>
                <a:hlinkClick r:id="rId2"/>
              </a:rPr>
              <a:t>adleri@</a:t>
            </a:r>
            <a:r>
              <a:rPr lang="en-US" sz="2400" dirty="0">
                <a:latin typeface="LD Elementary" pitchFamily="2" charset="0"/>
                <a:hlinkClick r:id="rId2"/>
              </a:rPr>
              <a:t>fultonschools.org</a:t>
            </a:r>
            <a:endParaRPr lang="en-US" sz="2400" dirty="0">
              <a:latin typeface="LD Elementary" pitchFamily="2" charset="0"/>
            </a:endParaRPr>
          </a:p>
          <a:p>
            <a:pPr marL="0" indent="0" algn="ctr">
              <a:buNone/>
            </a:pPr>
            <a:endParaRPr lang="en-US" sz="2400" dirty="0">
              <a:latin typeface="LD Elementary" pitchFamily="2" charset="0"/>
            </a:endParaRPr>
          </a:p>
        </p:txBody>
      </p:sp>
      <p:pic>
        <p:nvPicPr>
          <p:cNvPr id="22532" name="Picture 4" descr="j0234038"/>
          <p:cNvPicPr>
            <a:picLocks noGrp="1" noChangeAspect="1" noChangeArrowheads="1"/>
          </p:cNvPicPr>
          <p:nvPr>
            <p:ph sz="half" idx="2"/>
          </p:nvPr>
        </p:nvPicPr>
        <p:blipFill>
          <a:blip r:embed="rId3" cstate="print"/>
          <a:srcRect/>
          <a:stretch>
            <a:fillRect/>
          </a:stretch>
        </p:blipFill>
        <p:spPr>
          <a:xfrm>
            <a:off x="4114800" y="1676400"/>
            <a:ext cx="771071" cy="565732"/>
          </a:xfrm>
        </p:spPr>
      </p:pic>
      <p:pic>
        <p:nvPicPr>
          <p:cNvPr id="22533" name="Picture 5" descr="j0301088"/>
          <p:cNvPicPr>
            <a:picLocks noChangeAspect="1" noChangeArrowheads="1"/>
          </p:cNvPicPr>
          <p:nvPr/>
        </p:nvPicPr>
        <p:blipFill>
          <a:blip r:embed="rId4" cstate="print"/>
          <a:srcRect/>
          <a:stretch>
            <a:fillRect/>
          </a:stretch>
        </p:blipFill>
        <p:spPr bwMode="auto">
          <a:xfrm>
            <a:off x="3810000" y="5410200"/>
            <a:ext cx="1600200" cy="1219200"/>
          </a:xfrm>
          <a:prstGeom prst="rect">
            <a:avLst/>
          </a:prstGeom>
          <a:noFill/>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txBox="1">
            <a:spLocks/>
          </p:cNvSpPr>
          <p:nvPr/>
        </p:nvSpPr>
        <p:spPr>
          <a:xfrm>
            <a:off x="990600" y="685800"/>
            <a:ext cx="7315200" cy="55626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228600" marR="0" lvl="0" indent="-182880" algn="ctr"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Char char="*"/>
              <a:tabLst/>
              <a:defRPr/>
            </a:pPr>
            <a:r>
              <a:rPr kumimoji="0" lang="en-US" sz="2200" b="0"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Heards</a:t>
            </a:r>
            <a:r>
              <a:rPr kumimoji="0" lang="en-US" sz="2200" b="0" i="0" u="none" strike="noStrike" kern="1200" cap="none" spc="0" normalizeH="0" noProof="0" dirty="0">
                <a:ln>
                  <a:noFill/>
                </a:ln>
                <a:solidFill>
                  <a:sysClr val="windowText" lastClr="000000">
                    <a:lumMod val="75000"/>
                    <a:lumOff val="25000"/>
                  </a:sysClr>
                </a:solidFill>
                <a:effectLst/>
                <a:uLnTx/>
                <a:uFillTx/>
                <a:latin typeface="Trebuchet MS"/>
                <a:ea typeface="+mn-ea"/>
                <a:cs typeface="+mn-cs"/>
              </a:rPr>
              <a:t> Ferry Mission and Vison</a:t>
            </a:r>
            <a:endParaRPr kumimoji="0" lang="en-US" sz="2200" b="0"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endParaRPr>
          </a:p>
          <a:p>
            <a:pPr marL="45720" marR="0" lvl="0" indent="0" algn="l"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endParaRPr kumimoji="0" lang="en-US" sz="2200" b="0"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endParaRPr>
          </a:p>
        </p:txBody>
      </p:sp>
      <p:pic>
        <p:nvPicPr>
          <p:cNvPr id="2" name="Picture 1">
            <a:extLst>
              <a:ext uri="{FF2B5EF4-FFF2-40B4-BE49-F238E27FC236}">
                <a16:creationId xmlns:a16="http://schemas.microsoft.com/office/drawing/2014/main" id="{1288FA42-FBEA-44B7-A5A3-66C022CAA8B2}"/>
              </a:ext>
            </a:extLst>
          </p:cNvPr>
          <p:cNvPicPr>
            <a:picLocks noChangeAspect="1"/>
          </p:cNvPicPr>
          <p:nvPr/>
        </p:nvPicPr>
        <p:blipFill>
          <a:blip r:embed="rId2"/>
          <a:stretch>
            <a:fillRect/>
          </a:stretch>
        </p:blipFill>
        <p:spPr>
          <a:xfrm>
            <a:off x="1602990" y="1231201"/>
            <a:ext cx="5938019" cy="4395597"/>
          </a:xfrm>
          <a:prstGeom prst="rect">
            <a:avLst/>
          </a:prstGeom>
        </p:spPr>
      </p:pic>
    </p:spTree>
    <p:extLst>
      <p:ext uri="{BB962C8B-B14F-4D97-AF65-F5344CB8AC3E}">
        <p14:creationId xmlns:p14="http://schemas.microsoft.com/office/powerpoint/2010/main" val="24118211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6870700" cy="838200"/>
          </a:xfrm>
        </p:spPr>
        <p:txBody>
          <a:bodyPr/>
          <a:lstStyle/>
          <a:p>
            <a:r>
              <a:rPr lang="en-US" b="1" dirty="0">
                <a:latin typeface="LD Circles" pitchFamily="2" charset="0"/>
              </a:rPr>
              <a:t>School Information</a:t>
            </a:r>
          </a:p>
        </p:txBody>
      </p:sp>
      <p:sp>
        <p:nvSpPr>
          <p:cNvPr id="3075" name="Rectangle 3"/>
          <p:cNvSpPr>
            <a:spLocks noGrp="1" noChangeArrowheads="1"/>
          </p:cNvSpPr>
          <p:nvPr>
            <p:ph type="body" sz="half" idx="2"/>
          </p:nvPr>
        </p:nvSpPr>
        <p:spPr>
          <a:xfrm>
            <a:off x="228600" y="2209800"/>
            <a:ext cx="7696200" cy="1760537"/>
          </a:xfrm>
        </p:spPr>
        <p:txBody>
          <a:bodyPr/>
          <a:lstStyle/>
          <a:p>
            <a:pPr algn="ctr">
              <a:buFontTx/>
              <a:buNone/>
            </a:pPr>
            <a:endParaRPr lang="en-US" sz="2000" dirty="0"/>
          </a:p>
          <a:p>
            <a:pPr algn="ctr">
              <a:buFontTx/>
              <a:buNone/>
            </a:pPr>
            <a:r>
              <a:rPr lang="en-US" sz="2000" dirty="0"/>
              <a:t>7:10-7:40  Homeroom/Arrival</a:t>
            </a:r>
          </a:p>
          <a:p>
            <a:pPr algn="ctr">
              <a:buFontTx/>
              <a:buNone/>
            </a:pPr>
            <a:r>
              <a:rPr lang="en-US" sz="2000" dirty="0"/>
              <a:t>7:40 a.m. School Begins/Tardy Bell </a:t>
            </a:r>
            <a:r>
              <a:rPr lang="en-US" sz="2000" b="1" dirty="0"/>
              <a:t>(Students must be in classroom by 7:40 to not be considered tardy)</a:t>
            </a:r>
          </a:p>
          <a:p>
            <a:pPr algn="ctr">
              <a:buFontTx/>
              <a:buNone/>
            </a:pPr>
            <a:r>
              <a:rPr lang="en-US" sz="2000" dirty="0"/>
              <a:t>               2:15 p.m. Afternoon announcements		</a:t>
            </a:r>
          </a:p>
          <a:p>
            <a:pPr algn="ctr">
              <a:buFontTx/>
              <a:buNone/>
            </a:pPr>
            <a:r>
              <a:rPr lang="en-US" sz="2000" dirty="0"/>
              <a:t>2:20 p.m. Dismissal Begins</a:t>
            </a:r>
          </a:p>
          <a:p>
            <a:pPr algn="ctr">
              <a:buFontTx/>
              <a:buNone/>
            </a:pPr>
            <a:r>
              <a:rPr lang="en-US" sz="2000" dirty="0"/>
              <a:t>Early Checkouts before 2:00</a:t>
            </a:r>
          </a:p>
          <a:p>
            <a:pPr algn="ctr">
              <a:buFontTx/>
              <a:buNone/>
            </a:pPr>
            <a:r>
              <a:rPr lang="en-US" sz="2000" dirty="0"/>
              <a:t>Breakfast at school is available until 7:35</a:t>
            </a:r>
          </a:p>
          <a:p>
            <a:pPr algn="ctr">
              <a:buFontTx/>
              <a:buNone/>
            </a:pPr>
            <a:r>
              <a:rPr lang="en-US" sz="2000" dirty="0"/>
              <a:t>Changes in Dismissal must have a written note</a:t>
            </a:r>
          </a:p>
          <a:p>
            <a:pPr algn="ctr">
              <a:buFontTx/>
              <a:buNone/>
            </a:pPr>
            <a:r>
              <a:rPr lang="en-US" sz="2000" dirty="0"/>
              <a:t>- See website for transportation form</a:t>
            </a:r>
          </a:p>
          <a:p>
            <a:pPr algn="ctr">
              <a:buFontTx/>
              <a:buNone/>
            </a:pPr>
            <a:endParaRPr lang="en-US" sz="2500" b="1" dirty="0">
              <a:latin typeface="LD Elementary" pitchFamily="2" charset="0"/>
            </a:endParaRPr>
          </a:p>
        </p:txBody>
      </p:sp>
      <p:pic>
        <p:nvPicPr>
          <p:cNvPr id="3076" name="Picture 4" descr="j0281188"/>
          <p:cNvPicPr>
            <a:picLocks noGrp="1" noChangeAspect="1" noChangeArrowheads="1"/>
          </p:cNvPicPr>
          <p:nvPr>
            <p:ph sz="half" idx="1"/>
          </p:nvPr>
        </p:nvPicPr>
        <p:blipFill>
          <a:blip r:embed="rId2" cstate="print"/>
          <a:srcRect/>
          <a:stretch>
            <a:fillRect/>
          </a:stretch>
        </p:blipFill>
        <p:spPr>
          <a:xfrm>
            <a:off x="3505200" y="978090"/>
            <a:ext cx="1143000" cy="1039398"/>
          </a:xfr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
            <a:ext cx="6870700" cy="838200"/>
          </a:xfrm>
        </p:spPr>
        <p:txBody>
          <a:bodyPr/>
          <a:lstStyle/>
          <a:p>
            <a:r>
              <a:rPr lang="en-US" b="1" dirty="0">
                <a:latin typeface="LD Circles" pitchFamily="2" charset="0"/>
              </a:rPr>
              <a:t>Attendance</a:t>
            </a:r>
          </a:p>
        </p:txBody>
      </p:sp>
      <p:sp>
        <p:nvSpPr>
          <p:cNvPr id="4099" name="Rectangle 3"/>
          <p:cNvSpPr>
            <a:spLocks noGrp="1" noChangeArrowheads="1"/>
          </p:cNvSpPr>
          <p:nvPr>
            <p:ph type="body" sz="half" idx="2"/>
          </p:nvPr>
        </p:nvSpPr>
        <p:spPr>
          <a:xfrm>
            <a:off x="1752600" y="1524000"/>
            <a:ext cx="6443662" cy="5715000"/>
          </a:xfrm>
        </p:spPr>
        <p:txBody>
          <a:bodyPr/>
          <a:lstStyle/>
          <a:p>
            <a:pPr>
              <a:buFontTx/>
              <a:buNone/>
            </a:pPr>
            <a:r>
              <a:rPr lang="en-US" sz="2100" dirty="0"/>
              <a:t>	</a:t>
            </a:r>
          </a:p>
          <a:p>
            <a:pPr>
              <a:buFontTx/>
              <a:buNone/>
            </a:pPr>
            <a:r>
              <a:rPr lang="en-US" sz="2000" dirty="0">
                <a:latin typeface="+mj-lt"/>
              </a:rPr>
              <a:t>  </a:t>
            </a:r>
            <a:r>
              <a:rPr lang="en-US" sz="2800" dirty="0">
                <a:latin typeface="+mj-lt"/>
              </a:rPr>
              <a:t>School hours are from 7:40-2:20.</a:t>
            </a:r>
          </a:p>
          <a:p>
            <a:pPr>
              <a:buFontTx/>
              <a:buNone/>
            </a:pPr>
            <a:r>
              <a:rPr lang="en-US" sz="2800" dirty="0">
                <a:latin typeface="+mj-lt"/>
              </a:rPr>
              <a:t>It is important that students are here on time every day. </a:t>
            </a:r>
          </a:p>
          <a:p>
            <a:pPr>
              <a:buFontTx/>
              <a:buNone/>
            </a:pPr>
            <a:r>
              <a:rPr lang="en-US" sz="2800" dirty="0">
                <a:latin typeface="+mj-lt"/>
              </a:rPr>
              <a:t>Team Time will be first thing in the morning (re-teaching/enrichment)</a:t>
            </a:r>
          </a:p>
          <a:p>
            <a:pPr>
              <a:buFontTx/>
              <a:buNone/>
            </a:pPr>
            <a:r>
              <a:rPr lang="en-US" sz="2800" dirty="0">
                <a:latin typeface="+mj-lt"/>
              </a:rPr>
              <a:t> If your child is absent, please send in a written note or doctor’s note for an excused absence.</a:t>
            </a:r>
          </a:p>
          <a:p>
            <a:pPr>
              <a:buFontTx/>
              <a:buNone/>
            </a:pPr>
            <a:endParaRPr lang="en-US" sz="2000" dirty="0">
              <a:latin typeface="+mj-lt"/>
            </a:endParaRPr>
          </a:p>
        </p:txBody>
      </p:sp>
      <p:pic>
        <p:nvPicPr>
          <p:cNvPr id="4100" name="Picture 4" descr="j0232427"/>
          <p:cNvPicPr>
            <a:picLocks noGrp="1" noChangeAspect="1" noChangeArrowheads="1"/>
          </p:cNvPicPr>
          <p:nvPr>
            <p:ph sz="half" idx="1"/>
          </p:nvPr>
        </p:nvPicPr>
        <p:blipFill>
          <a:blip r:embed="rId2" cstate="print"/>
          <a:srcRect/>
          <a:stretch>
            <a:fillRect/>
          </a:stretch>
        </p:blipFill>
        <p:spPr>
          <a:xfrm>
            <a:off x="19844" y="1371600"/>
            <a:ext cx="1484312" cy="2187575"/>
          </a:xfr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976BDD-81C6-492D-BFEF-D8F7F2352430}"/>
              </a:ext>
            </a:extLst>
          </p:cNvPr>
          <p:cNvSpPr txBox="1"/>
          <p:nvPr/>
        </p:nvSpPr>
        <p:spPr>
          <a:xfrm>
            <a:off x="1600200" y="363915"/>
            <a:ext cx="6324600" cy="649408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7:10-7:40-</a:t>
            </a:r>
            <a:r>
              <a:rPr lang="en-US" sz="1600" dirty="0">
                <a:latin typeface="Arial" panose="020B0604020202020204" pitchFamily="34" charset="0"/>
                <a:cs typeface="Arial" panose="020B0604020202020204" pitchFamily="34" charset="0"/>
              </a:rPr>
              <a:t> Morning Work</a:t>
            </a:r>
          </a:p>
          <a:p>
            <a:r>
              <a:rPr lang="en-US" sz="1600" b="1" dirty="0">
                <a:latin typeface="Arial" panose="020B0604020202020204" pitchFamily="34" charset="0"/>
                <a:cs typeface="Arial" panose="020B0604020202020204" pitchFamily="34" charset="0"/>
              </a:rPr>
              <a:t>7:40-7:45</a:t>
            </a:r>
            <a:r>
              <a:rPr lang="en-US" sz="1600" dirty="0">
                <a:latin typeface="Arial" panose="020B0604020202020204" pitchFamily="34" charset="0"/>
                <a:cs typeface="Arial" panose="020B0604020202020204" pitchFamily="34" charset="0"/>
              </a:rPr>
              <a:t>- Announcements/ Attendance</a:t>
            </a:r>
          </a:p>
          <a:p>
            <a:r>
              <a:rPr lang="en-US" sz="1600" b="1" dirty="0">
                <a:latin typeface="Arial" panose="020B0604020202020204" pitchFamily="34" charset="0"/>
                <a:cs typeface="Arial" panose="020B0604020202020204" pitchFamily="34" charset="0"/>
              </a:rPr>
              <a:t>7:50-8:15- </a:t>
            </a:r>
            <a:r>
              <a:rPr lang="en-US" sz="1600" dirty="0">
                <a:latin typeface="Arial" panose="020B0604020202020204" pitchFamily="34" charset="0"/>
                <a:cs typeface="Arial" panose="020B0604020202020204" pitchFamily="34" charset="0"/>
              </a:rPr>
              <a:t>SOAR Lessons/Team Time</a:t>
            </a:r>
          </a:p>
          <a:p>
            <a:r>
              <a:rPr lang="en-US" sz="1600" b="1" dirty="0">
                <a:latin typeface="Arial" panose="020B0604020202020204" pitchFamily="34" charset="0"/>
                <a:cs typeface="Arial" panose="020B0604020202020204" pitchFamily="34" charset="0"/>
              </a:rPr>
              <a:t>8:15-9:00-</a:t>
            </a:r>
            <a:r>
              <a:rPr lang="en-US" sz="1600" dirty="0">
                <a:latin typeface="Arial" panose="020B0604020202020204" pitchFamily="34" charset="0"/>
                <a:cs typeface="Arial" panose="020B0604020202020204" pitchFamily="34" charset="0"/>
              </a:rPr>
              <a:t> Specials </a:t>
            </a:r>
          </a:p>
          <a:p>
            <a:r>
              <a:rPr lang="en-US" sz="1600" dirty="0">
                <a:latin typeface="Arial" panose="020B0604020202020204" pitchFamily="34" charset="0"/>
                <a:cs typeface="Arial" panose="020B0604020202020204" pitchFamily="34" charset="0"/>
              </a:rPr>
              <a:t>	Monday- PE with Coach K</a:t>
            </a:r>
          </a:p>
          <a:p>
            <a:r>
              <a:rPr lang="en-US" sz="1600" dirty="0">
                <a:latin typeface="Arial" panose="020B0604020202020204" pitchFamily="34" charset="0"/>
                <a:cs typeface="Arial" panose="020B0604020202020204" pitchFamily="34" charset="0"/>
              </a:rPr>
              <a:t>	Tuesday- Music with Wallace</a:t>
            </a:r>
          </a:p>
          <a:p>
            <a:r>
              <a:rPr lang="en-US" sz="1600" dirty="0">
                <a:latin typeface="Arial" panose="020B0604020202020204" pitchFamily="34" charset="0"/>
                <a:cs typeface="Arial" panose="020B0604020202020204" pitchFamily="34" charset="0"/>
              </a:rPr>
              <a:t>	Wednesday- Art with Strom</a:t>
            </a:r>
          </a:p>
          <a:p>
            <a:r>
              <a:rPr lang="en-US" sz="1600" dirty="0">
                <a:latin typeface="Arial" panose="020B0604020202020204" pitchFamily="34" charset="0"/>
                <a:cs typeface="Arial" panose="020B0604020202020204" pitchFamily="34" charset="0"/>
              </a:rPr>
              <a:t>	Thursday- No specials</a:t>
            </a:r>
          </a:p>
          <a:p>
            <a:r>
              <a:rPr lang="en-US" sz="1600" dirty="0">
                <a:latin typeface="Arial" panose="020B0604020202020204" pitchFamily="34" charset="0"/>
                <a:cs typeface="Arial" panose="020B0604020202020204" pitchFamily="34" charset="0"/>
              </a:rPr>
              <a:t>	Friday- PE with Coach K </a:t>
            </a:r>
          </a:p>
          <a:p>
            <a:r>
              <a:rPr lang="en-US" sz="1600" dirty="0">
                <a:latin typeface="Arial" panose="020B0604020202020204" pitchFamily="34" charset="0"/>
                <a:cs typeface="Arial" panose="020B0604020202020204" pitchFamily="34" charset="0"/>
              </a:rPr>
              <a:t> </a:t>
            </a:r>
          </a:p>
          <a:p>
            <a:r>
              <a:rPr lang="en-US" sz="1600" b="1" dirty="0">
                <a:latin typeface="Arial" panose="020B0604020202020204" pitchFamily="34" charset="0"/>
                <a:cs typeface="Arial" panose="020B0604020202020204" pitchFamily="34" charset="0"/>
              </a:rPr>
              <a:t>9:00-10:10</a:t>
            </a:r>
            <a:r>
              <a:rPr lang="en-US" sz="1600" dirty="0">
                <a:latin typeface="Arial" panose="020B0604020202020204" pitchFamily="34" charset="0"/>
                <a:cs typeface="Arial" panose="020B0604020202020204" pitchFamily="34" charset="0"/>
              </a:rPr>
              <a:t>-Math Inquiry</a:t>
            </a:r>
          </a:p>
          <a:p>
            <a:r>
              <a:rPr lang="en-US" sz="1600" dirty="0">
                <a:latin typeface="Arial" panose="020B0604020202020204" pitchFamily="34" charset="0"/>
                <a:cs typeface="Arial" panose="020B0604020202020204" pitchFamily="34" charset="0"/>
              </a:rPr>
              <a:t>	9:00-9:15- Calendar Math/Morning Meeting</a:t>
            </a:r>
          </a:p>
          <a:p>
            <a:r>
              <a:rPr lang="en-US" sz="1600" dirty="0">
                <a:latin typeface="Arial" panose="020B0604020202020204" pitchFamily="34" charset="0"/>
                <a:cs typeface="Arial" panose="020B0604020202020204" pitchFamily="34" charset="0"/>
              </a:rPr>
              <a:t>	9:15-9:25- Math Mini-Lesson, Small groups, Independent Centers </a:t>
            </a:r>
          </a:p>
          <a:p>
            <a:r>
              <a:rPr lang="en-US" sz="1600" b="1" dirty="0">
                <a:latin typeface="Arial" panose="020B0604020202020204" pitchFamily="34" charset="0"/>
                <a:cs typeface="Arial" panose="020B0604020202020204" pitchFamily="34" charset="0"/>
              </a:rPr>
              <a:t>10:10-10:20- </a:t>
            </a:r>
            <a:r>
              <a:rPr lang="en-US" sz="1600" dirty="0">
                <a:latin typeface="Arial" panose="020B0604020202020204" pitchFamily="34" charset="0"/>
                <a:cs typeface="Arial" panose="020B0604020202020204" pitchFamily="34" charset="0"/>
              </a:rPr>
              <a:t>Shared Reading/Get Ready for Lunch (bathroom/wash hands)</a:t>
            </a:r>
          </a:p>
          <a:p>
            <a:r>
              <a:rPr lang="en-US" sz="1600" b="1" dirty="0">
                <a:latin typeface="Arial" panose="020B0604020202020204" pitchFamily="34" charset="0"/>
                <a:cs typeface="Arial" panose="020B0604020202020204" pitchFamily="34" charset="0"/>
              </a:rPr>
              <a:t>10:25-10:55</a:t>
            </a:r>
            <a:r>
              <a:rPr lang="en-US" sz="1600" dirty="0">
                <a:latin typeface="Arial" panose="020B0604020202020204" pitchFamily="34" charset="0"/>
                <a:cs typeface="Arial" panose="020B0604020202020204" pitchFamily="34" charset="0"/>
              </a:rPr>
              <a:t>- Lunch (Table 11)</a:t>
            </a:r>
          </a:p>
          <a:p>
            <a:r>
              <a:rPr lang="en-US" sz="1600" b="1" dirty="0">
                <a:latin typeface="Arial" panose="020B0604020202020204" pitchFamily="34" charset="0"/>
                <a:cs typeface="Arial" panose="020B0604020202020204" pitchFamily="34" charset="0"/>
              </a:rPr>
              <a:t>11:05-11:35</a:t>
            </a:r>
            <a:r>
              <a:rPr lang="en-US" sz="1600" dirty="0">
                <a:latin typeface="Arial" panose="020B0604020202020204" pitchFamily="34" charset="0"/>
                <a:cs typeface="Arial" panose="020B0604020202020204" pitchFamily="34" charset="0"/>
              </a:rPr>
              <a:t>-Recess</a:t>
            </a:r>
          </a:p>
          <a:p>
            <a:r>
              <a:rPr lang="en-US" sz="1600" b="1" dirty="0">
                <a:latin typeface="Arial" panose="020B0604020202020204" pitchFamily="34" charset="0"/>
                <a:cs typeface="Arial" panose="020B0604020202020204" pitchFamily="34" charset="0"/>
              </a:rPr>
              <a:t>11:35-1:35</a:t>
            </a:r>
            <a:r>
              <a:rPr lang="en-US" sz="1600" dirty="0">
                <a:latin typeface="Arial" panose="020B0604020202020204" pitchFamily="34" charset="0"/>
                <a:cs typeface="Arial" panose="020B0604020202020204" pitchFamily="34" charset="0"/>
              </a:rPr>
              <a:t> ELA Inquiry</a:t>
            </a:r>
          </a:p>
          <a:p>
            <a:r>
              <a:rPr lang="en-US" sz="1600" dirty="0">
                <a:latin typeface="Arial" panose="020B0604020202020204" pitchFamily="34" charset="0"/>
                <a:cs typeface="Arial" panose="020B0604020202020204" pitchFamily="34" charset="0"/>
              </a:rPr>
              <a:t>	11:35-11:50-Word Work</a:t>
            </a:r>
          </a:p>
          <a:p>
            <a:r>
              <a:rPr lang="en-US" sz="1600" dirty="0">
                <a:latin typeface="Arial" panose="020B0604020202020204" pitchFamily="34" charset="0"/>
                <a:cs typeface="Arial" panose="020B0604020202020204" pitchFamily="34" charset="0"/>
              </a:rPr>
              <a:t>	11:50-12:00-Read Aloud</a:t>
            </a:r>
          </a:p>
          <a:p>
            <a:r>
              <a:rPr lang="en-US" sz="1600" dirty="0">
                <a:latin typeface="Arial" panose="020B0604020202020204" pitchFamily="34" charset="0"/>
                <a:cs typeface="Arial" panose="020B0604020202020204" pitchFamily="34" charset="0"/>
              </a:rPr>
              <a:t>	12:05-12:45- Writing Workshop</a:t>
            </a:r>
          </a:p>
          <a:p>
            <a:r>
              <a:rPr lang="en-US" sz="1600" dirty="0">
                <a:latin typeface="Arial" panose="020B0604020202020204" pitchFamily="34" charset="0"/>
                <a:cs typeface="Arial" panose="020B0604020202020204" pitchFamily="34" charset="0"/>
              </a:rPr>
              <a:t>12:45-1:35- Reading Workshop</a:t>
            </a:r>
          </a:p>
          <a:p>
            <a:r>
              <a:rPr lang="en-US" sz="1600" b="1" dirty="0">
                <a:latin typeface="Arial" panose="020B0604020202020204" pitchFamily="34" charset="0"/>
                <a:cs typeface="Arial" panose="020B0604020202020204" pitchFamily="34" charset="0"/>
              </a:rPr>
              <a:t>1:35-2:10-</a:t>
            </a:r>
            <a:r>
              <a:rPr lang="en-US" sz="1600" dirty="0">
                <a:latin typeface="Arial" panose="020B0604020202020204" pitchFamily="34" charset="0"/>
                <a:cs typeface="Arial" panose="020B0604020202020204" pitchFamily="34" charset="0"/>
              </a:rPr>
              <a:t>Science/Social Studies Inquiry/Working Snack</a:t>
            </a:r>
          </a:p>
          <a:p>
            <a:r>
              <a:rPr lang="en-US" sz="1600" b="1" dirty="0">
                <a:latin typeface="Arial" panose="020B0604020202020204" pitchFamily="34" charset="0"/>
                <a:cs typeface="Arial" panose="020B0604020202020204" pitchFamily="34" charset="0"/>
              </a:rPr>
              <a:t>2:10-2:20-</a:t>
            </a:r>
            <a:r>
              <a:rPr lang="en-US" sz="1600" dirty="0">
                <a:latin typeface="Arial" panose="020B0604020202020204" pitchFamily="34" charset="0"/>
                <a:cs typeface="Arial" panose="020B0604020202020204" pitchFamily="34" charset="0"/>
              </a:rPr>
              <a:t>Pack Up</a:t>
            </a:r>
          </a:p>
          <a:p>
            <a:r>
              <a:rPr lang="en-US" sz="1600" b="1" dirty="0">
                <a:latin typeface="Arial" panose="020B0604020202020204" pitchFamily="34" charset="0"/>
                <a:cs typeface="Arial" panose="020B0604020202020204" pitchFamily="34" charset="0"/>
              </a:rPr>
              <a:t>2:20-</a:t>
            </a:r>
            <a:r>
              <a:rPr lang="en-US" sz="1600" dirty="0">
                <a:latin typeface="Arial" panose="020B0604020202020204" pitchFamily="34" charset="0"/>
                <a:cs typeface="Arial" panose="020B0604020202020204" pitchFamily="34" charset="0"/>
              </a:rPr>
              <a:t>Dismissal</a:t>
            </a:r>
          </a:p>
        </p:txBody>
      </p:sp>
    </p:spTree>
    <p:extLst>
      <p:ext uri="{BB962C8B-B14F-4D97-AF65-F5344CB8AC3E}">
        <p14:creationId xmlns:p14="http://schemas.microsoft.com/office/powerpoint/2010/main" val="14575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14400"/>
          </a:xfrm>
        </p:spPr>
        <p:txBody>
          <a:bodyPr/>
          <a:lstStyle/>
          <a:p>
            <a:r>
              <a:rPr lang="en-US" b="1" dirty="0">
                <a:latin typeface="LD Circles" pitchFamily="2" charset="0"/>
              </a:rPr>
              <a:t>Communication</a:t>
            </a:r>
            <a:endParaRPr lang="en-US" dirty="0"/>
          </a:p>
        </p:txBody>
      </p:sp>
      <p:sp>
        <p:nvSpPr>
          <p:cNvPr id="3" name="Text Placeholder 2"/>
          <p:cNvSpPr>
            <a:spLocks noGrp="1"/>
          </p:cNvSpPr>
          <p:nvPr>
            <p:ph type="body" sz="half" idx="1"/>
          </p:nvPr>
        </p:nvSpPr>
        <p:spPr>
          <a:xfrm>
            <a:off x="152400" y="990600"/>
            <a:ext cx="8229600" cy="4724400"/>
          </a:xfrm>
        </p:spPr>
        <p:txBody>
          <a:bodyPr/>
          <a:lstStyle/>
          <a:p>
            <a:r>
              <a:rPr lang="en-US" sz="2000" dirty="0">
                <a:latin typeface="+mj-lt"/>
              </a:rPr>
              <a:t>Why they are so important ……..</a:t>
            </a:r>
          </a:p>
          <a:p>
            <a:r>
              <a:rPr lang="en-US" sz="2000" dirty="0">
                <a:solidFill>
                  <a:srgbClr val="FFFF00"/>
                </a:solidFill>
                <a:latin typeface="+mj-lt"/>
              </a:rPr>
              <a:t>Yellow</a:t>
            </a:r>
            <a:r>
              <a:rPr lang="en-US" sz="2000" dirty="0">
                <a:latin typeface="+mj-lt"/>
              </a:rPr>
              <a:t> Folder-returned every day </a:t>
            </a:r>
          </a:p>
          <a:p>
            <a:r>
              <a:rPr lang="en-US" sz="2000" dirty="0">
                <a:latin typeface="+mj-lt"/>
              </a:rPr>
              <a:t>change of transportation</a:t>
            </a:r>
          </a:p>
          <a:p>
            <a:pPr marL="0" indent="0">
              <a:buNone/>
            </a:pPr>
            <a:r>
              <a:rPr lang="en-US" sz="2000" dirty="0">
                <a:solidFill>
                  <a:srgbClr val="00B0F0"/>
                </a:solidFill>
                <a:latin typeface="+mj-lt"/>
              </a:rPr>
              <a:t>Blue</a:t>
            </a:r>
            <a:r>
              <a:rPr lang="en-US" sz="2000" dirty="0">
                <a:latin typeface="+mj-lt"/>
              </a:rPr>
              <a:t> Folder Thursday-</a:t>
            </a:r>
          </a:p>
          <a:p>
            <a:r>
              <a:rPr lang="en-US" sz="2000" dirty="0">
                <a:latin typeface="+mj-lt"/>
              </a:rPr>
              <a:t>Monthly Newsletters</a:t>
            </a:r>
          </a:p>
          <a:p>
            <a:r>
              <a:rPr lang="en-US" sz="2000" dirty="0">
                <a:latin typeface="+mj-lt"/>
              </a:rPr>
              <a:t>Weekly Progress Reports </a:t>
            </a:r>
          </a:p>
          <a:p>
            <a:r>
              <a:rPr lang="en-US" sz="2000" dirty="0">
                <a:latin typeface="+mj-lt"/>
              </a:rPr>
              <a:t>School information/important documents</a:t>
            </a:r>
          </a:p>
          <a:p>
            <a:pPr marL="0" indent="0">
              <a:buNone/>
            </a:pPr>
            <a:r>
              <a:rPr lang="en-US" sz="2000" b="1" dirty="0" err="1">
                <a:latin typeface="+mj-lt"/>
              </a:rPr>
              <a:t>Weebly</a:t>
            </a:r>
            <a:endParaRPr lang="en-US" sz="2000" b="1" dirty="0">
              <a:latin typeface="+mj-lt"/>
            </a:endParaRPr>
          </a:p>
          <a:p>
            <a:r>
              <a:rPr lang="en-US" sz="2000" dirty="0">
                <a:latin typeface="+mj-lt"/>
              </a:rPr>
              <a:t>Classroom Information</a:t>
            </a:r>
          </a:p>
          <a:p>
            <a:r>
              <a:rPr lang="en-US" sz="2000" dirty="0">
                <a:latin typeface="+mj-lt"/>
              </a:rPr>
              <a:t>Email</a:t>
            </a:r>
          </a:p>
          <a:p>
            <a:r>
              <a:rPr lang="en-US" sz="2000" dirty="0">
                <a:latin typeface="+mj-lt"/>
              </a:rPr>
              <a:t>Weekly/Monthly  update</a:t>
            </a:r>
          </a:p>
          <a:p>
            <a:endParaRPr lang="en-US" sz="4800" dirty="0">
              <a:latin typeface="LD Circles"/>
            </a:endParaRPr>
          </a:p>
          <a:p>
            <a:endParaRPr lang="en-US" sz="4800" dirty="0">
              <a:latin typeface="LD Circles"/>
            </a:endParaRPr>
          </a:p>
          <a:p>
            <a:endParaRPr lang="en-US" sz="4800" dirty="0">
              <a:latin typeface="LD Circles"/>
            </a:endParaRPr>
          </a:p>
        </p:txBody>
      </p:sp>
    </p:spTree>
    <p:extLst>
      <p:ext uri="{BB962C8B-B14F-4D97-AF65-F5344CB8AC3E}">
        <p14:creationId xmlns:p14="http://schemas.microsoft.com/office/powerpoint/2010/main" val="3899859051"/>
      </p:ext>
    </p:extLst>
  </p:cSld>
  <p:clrMapOvr>
    <a:masterClrMapping/>
  </p:clrMapOvr>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Crayons</Template>
  <TotalTime>5996</TotalTime>
  <Words>1512</Words>
  <Application>Microsoft Office PowerPoint</Application>
  <PresentationFormat>On-screen Show (4:3)</PresentationFormat>
  <Paragraphs>317</Paragraphs>
  <Slides>42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Century Gothic</vt:lpstr>
      <vt:lpstr>Comic Sans MS</vt:lpstr>
      <vt:lpstr>Georgia</vt:lpstr>
      <vt:lpstr>LD Circles</vt:lpstr>
      <vt:lpstr>LD Crayon</vt:lpstr>
      <vt:lpstr>LD Elementary</vt:lpstr>
      <vt:lpstr>Trebuchet MS</vt:lpstr>
      <vt:lpstr>Crayons</vt:lpstr>
      <vt:lpstr>Welcome Parents </vt:lpstr>
      <vt:lpstr> Back To School Night</vt:lpstr>
      <vt:lpstr>PowerPoint Presentation</vt:lpstr>
      <vt:lpstr>Personal Mission</vt:lpstr>
      <vt:lpstr>PowerPoint Presentation</vt:lpstr>
      <vt:lpstr>School Information</vt:lpstr>
      <vt:lpstr>Attendance</vt:lpstr>
      <vt:lpstr>PowerPoint Presentation</vt:lpstr>
      <vt:lpstr>Communication</vt:lpstr>
      <vt:lpstr>PowerPoint Presentation</vt:lpstr>
      <vt:lpstr>PowerPoint Presentation</vt:lpstr>
      <vt:lpstr>PowerPoint Presentation</vt:lpstr>
      <vt:lpstr>PowerPoint Presentation</vt:lpstr>
      <vt:lpstr>Units of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your child will succeed at their learning  level..</vt:lpstr>
      <vt:lpstr>Balanced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Fluency Assessment</vt:lpstr>
      <vt:lpstr>Math Unit Assessments</vt:lpstr>
      <vt:lpstr>Grades…</vt:lpstr>
      <vt:lpstr>GKIDS</vt:lpstr>
      <vt:lpstr>PowerPoint Presentation</vt:lpstr>
      <vt:lpstr>Digital Citizenship</vt:lpstr>
      <vt:lpstr>IB </vt:lpstr>
      <vt:lpstr>Homework</vt:lpstr>
      <vt:lpstr>Eagle Alliance &amp; Volunteers</vt:lpstr>
      <vt:lpstr>Friendly Reminders</vt:lpstr>
      <vt:lpstr>Birthdays</vt:lpstr>
      <vt:lpstr>Questions, Comments, Concerns?</vt:lpstr>
    </vt:vector>
  </TitlesOfParts>
  <Company>FCBOE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Hours</dc:title>
  <dc:creator>Test</dc:creator>
  <cp:lastModifiedBy>ADLER, ILANA M</cp:lastModifiedBy>
  <cp:revision>161</cp:revision>
  <cp:lastPrinted>2015-11-05T17:35:06Z</cp:lastPrinted>
  <dcterms:created xsi:type="dcterms:W3CDTF">2007-08-23T16:59:48Z</dcterms:created>
  <dcterms:modified xsi:type="dcterms:W3CDTF">2019-08-29T11:44:38Z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adleri@fultonschools.org</vt:lpwstr>
  </property>
  <property fmtid="{D5CDD505-2E9C-101B-9397-08002B2CF9AE}" pid="5" name="MSIP_Label_0ee3c538-ec52-435f-ae58-017644bd9513_SetDate">
    <vt:lpwstr>2019-08-22T11:53:10.9190145Z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