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sldIdLst>
    <p:sldId id="256" r:id="rId6"/>
    <p:sldId id="257" r:id="rId7"/>
    <p:sldId id="258" r:id="rId8"/>
    <p:sldId id="260" r:id="rId9"/>
    <p:sldId id="282" r:id="rId10"/>
    <p:sldId id="266" r:id="rId11"/>
    <p:sldId id="261" r:id="rId12"/>
    <p:sldId id="262" r:id="rId13"/>
    <p:sldId id="263" r:id="rId14"/>
    <p:sldId id="264" r:id="rId15"/>
    <p:sldId id="267" r:id="rId16"/>
    <p:sldId id="268" r:id="rId17"/>
    <p:sldId id="265" r:id="rId18"/>
    <p:sldId id="269" r:id="rId19"/>
    <p:sldId id="274" r:id="rId20"/>
    <p:sldId id="275" r:id="rId21"/>
    <p:sldId id="276" r:id="rId22"/>
    <p:sldId id="270" r:id="rId23"/>
    <p:sldId id="271" r:id="rId24"/>
    <p:sldId id="277" r:id="rId25"/>
    <p:sldId id="272" r:id="rId26"/>
    <p:sldId id="273" r:id="rId27"/>
    <p:sldId id="278" r:id="rId28"/>
    <p:sldId id="279" r:id="rId29"/>
    <p:sldId id="280" r:id="rId30"/>
    <p:sldId id="281"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8FFF"/>
    <a:srgbClr val="6AB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142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1F84AA-138F-44BD-84E9-31DD78FFFD64}"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226C7-429A-488F-A049-ED59D0DE410F}" type="slidenum">
              <a:rPr lang="en-US" smtClean="0"/>
              <a:t>‹#›</a:t>
            </a:fld>
            <a:endParaRPr lang="en-US"/>
          </a:p>
        </p:txBody>
      </p:sp>
    </p:spTree>
    <p:extLst>
      <p:ext uri="{BB962C8B-B14F-4D97-AF65-F5344CB8AC3E}">
        <p14:creationId xmlns:p14="http://schemas.microsoft.com/office/powerpoint/2010/main" val="113976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1F84AA-138F-44BD-84E9-31DD78FFFD64}"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226C7-429A-488F-A049-ED59D0DE410F}" type="slidenum">
              <a:rPr lang="en-US" smtClean="0"/>
              <a:t>‹#›</a:t>
            </a:fld>
            <a:endParaRPr lang="en-US"/>
          </a:p>
        </p:txBody>
      </p:sp>
    </p:spTree>
    <p:extLst>
      <p:ext uri="{BB962C8B-B14F-4D97-AF65-F5344CB8AC3E}">
        <p14:creationId xmlns:p14="http://schemas.microsoft.com/office/powerpoint/2010/main" val="207815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1F84AA-138F-44BD-84E9-31DD78FFFD64}"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226C7-429A-488F-A049-ED59D0DE410F}" type="slidenum">
              <a:rPr lang="en-US" smtClean="0"/>
              <a:t>‹#›</a:t>
            </a:fld>
            <a:endParaRPr lang="en-US"/>
          </a:p>
        </p:txBody>
      </p:sp>
    </p:spTree>
    <p:extLst>
      <p:ext uri="{BB962C8B-B14F-4D97-AF65-F5344CB8AC3E}">
        <p14:creationId xmlns:p14="http://schemas.microsoft.com/office/powerpoint/2010/main" val="1484759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fld id="{B61BEF0D-F0BB-DE4B-95CE-6DB70DBA9567}" type="datetimeFigureOut">
              <a:rPr lang="en-US" dirty="0"/>
              <a:pPr/>
              <a:t>9/11/2020</a:t>
            </a:fld>
            <a:endParaRPr lang="en-US" dirty="0"/>
          </a:p>
        </p:txBody>
      </p:sp>
      <p:sp>
        <p:nvSpPr>
          <p:cNvPr id="5" name="Footer Placeholder 4"/>
          <p:cNvSpPr>
            <a:spLocks noGrp="1"/>
          </p:cNvSpPr>
          <p:nvPr>
            <p:ph type="ftr" sz="quarter" idx="11"/>
          </p:nvPr>
        </p:nvSpPr>
        <p:spPr>
          <a:xfrm>
            <a:off x="2019298" y="5037663"/>
            <a:ext cx="3910976" cy="279400"/>
          </a:xfrm>
        </p:spPr>
        <p:txBody>
          <a:bodyPr/>
          <a:lstStyle/>
          <a:p>
            <a:endParaRPr lang="en-US" dirty="0"/>
          </a:p>
        </p:txBody>
      </p:sp>
      <p:sp>
        <p:nvSpPr>
          <p:cNvPr id="6" name="Slide Number Placeholder 5"/>
          <p:cNvSpPr>
            <a:spLocks noGrp="1"/>
          </p:cNvSpPr>
          <p:nvPr>
            <p:ph type="sldNum" sz="quarter" idx="12"/>
          </p:nvPr>
        </p:nvSpPr>
        <p:spPr>
          <a:xfrm>
            <a:off x="6717676" y="5037663"/>
            <a:ext cx="413375"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3242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3019859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6943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2063688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816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4278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00617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128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1F84AA-138F-44BD-84E9-31DD78FFFD64}"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226C7-429A-488F-A049-ED59D0DE410F}" type="slidenum">
              <a:rPr lang="en-US" smtClean="0"/>
              <a:t>‹#›</a:t>
            </a:fld>
            <a:endParaRPr lang="en-US"/>
          </a:p>
        </p:txBody>
      </p:sp>
    </p:spTree>
    <p:extLst>
      <p:ext uri="{BB962C8B-B14F-4D97-AF65-F5344CB8AC3E}">
        <p14:creationId xmlns:p14="http://schemas.microsoft.com/office/powerpoint/2010/main" val="1405429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09583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16721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2252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7923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161297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417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15495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0123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0478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1F84AA-138F-44BD-84E9-31DD78FFFD64}" type="datetimeFigureOut">
              <a:rPr lang="en-US" smtClean="0"/>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226C7-429A-488F-A049-ED59D0DE410F}" type="slidenum">
              <a:rPr lang="en-US" smtClean="0"/>
              <a:t>‹#›</a:t>
            </a:fld>
            <a:endParaRPr lang="en-US"/>
          </a:p>
        </p:txBody>
      </p:sp>
    </p:spTree>
    <p:extLst>
      <p:ext uri="{BB962C8B-B14F-4D97-AF65-F5344CB8AC3E}">
        <p14:creationId xmlns:p14="http://schemas.microsoft.com/office/powerpoint/2010/main" val="27504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1F84AA-138F-44BD-84E9-31DD78FFFD64}"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226C7-429A-488F-A049-ED59D0DE410F}" type="slidenum">
              <a:rPr lang="en-US" smtClean="0"/>
              <a:t>‹#›</a:t>
            </a:fld>
            <a:endParaRPr lang="en-US"/>
          </a:p>
        </p:txBody>
      </p:sp>
    </p:spTree>
    <p:extLst>
      <p:ext uri="{BB962C8B-B14F-4D97-AF65-F5344CB8AC3E}">
        <p14:creationId xmlns:p14="http://schemas.microsoft.com/office/powerpoint/2010/main" val="3274053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1F84AA-138F-44BD-84E9-31DD78FFFD64}" type="datetimeFigureOut">
              <a:rPr lang="en-US" smtClean="0"/>
              <a:t>9/11/2020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3226C7-429A-488F-A049-ED59D0DE410F}" type="slidenum">
              <a:rPr lang="en-US" smtClean="0"/>
              <a:t>‹#›</a:t>
            </a:fld>
            <a:endParaRPr lang="en-US"/>
          </a:p>
        </p:txBody>
      </p:sp>
    </p:spTree>
    <p:extLst>
      <p:ext uri="{BB962C8B-B14F-4D97-AF65-F5344CB8AC3E}">
        <p14:creationId xmlns:p14="http://schemas.microsoft.com/office/powerpoint/2010/main" val="239459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1F84AA-138F-44BD-84E9-31DD78FFFD64}" type="datetimeFigureOut">
              <a:rPr lang="en-US" smtClean="0"/>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3226C7-429A-488F-A049-ED59D0DE410F}" type="slidenum">
              <a:rPr lang="en-US" smtClean="0"/>
              <a:t>‹#›</a:t>
            </a:fld>
            <a:endParaRPr lang="en-US"/>
          </a:p>
        </p:txBody>
      </p:sp>
    </p:spTree>
    <p:extLst>
      <p:ext uri="{BB962C8B-B14F-4D97-AF65-F5344CB8AC3E}">
        <p14:creationId xmlns:p14="http://schemas.microsoft.com/office/powerpoint/2010/main" val="312109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F84AA-138F-44BD-84E9-31DD78FFFD64}" type="datetimeFigureOut">
              <a:rPr lang="en-US" smtClean="0"/>
              <a:t>9/11/2020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3226C7-429A-488F-A049-ED59D0DE410F}" type="slidenum">
              <a:rPr lang="en-US" smtClean="0"/>
              <a:t>‹#›</a:t>
            </a:fld>
            <a:endParaRPr lang="en-US"/>
          </a:p>
        </p:txBody>
      </p:sp>
    </p:spTree>
    <p:extLst>
      <p:ext uri="{BB962C8B-B14F-4D97-AF65-F5344CB8AC3E}">
        <p14:creationId xmlns:p14="http://schemas.microsoft.com/office/powerpoint/2010/main" val="317248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1F84AA-138F-44BD-84E9-31DD78FFFD64}"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226C7-429A-488F-A049-ED59D0DE410F}" type="slidenum">
              <a:rPr lang="en-US" smtClean="0"/>
              <a:t>‹#›</a:t>
            </a:fld>
            <a:endParaRPr lang="en-US"/>
          </a:p>
        </p:txBody>
      </p:sp>
    </p:spTree>
    <p:extLst>
      <p:ext uri="{BB962C8B-B14F-4D97-AF65-F5344CB8AC3E}">
        <p14:creationId xmlns:p14="http://schemas.microsoft.com/office/powerpoint/2010/main" val="3267415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1F84AA-138F-44BD-84E9-31DD78FFFD64}" type="datetimeFigureOut">
              <a:rPr lang="en-US" smtClean="0"/>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226C7-429A-488F-A049-ED59D0DE410F}" type="slidenum">
              <a:rPr lang="en-US" smtClean="0"/>
              <a:t>‹#›</a:t>
            </a:fld>
            <a:endParaRPr lang="en-US"/>
          </a:p>
        </p:txBody>
      </p:sp>
    </p:spTree>
    <p:extLst>
      <p:ext uri="{BB962C8B-B14F-4D97-AF65-F5344CB8AC3E}">
        <p14:creationId xmlns:p14="http://schemas.microsoft.com/office/powerpoint/2010/main" val="1352445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F84AA-138F-44BD-84E9-31DD78FFFD64}" type="datetimeFigureOut">
              <a:rPr lang="en-US" smtClean="0"/>
              <a:t>9/11/2020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226C7-429A-488F-A049-ED59D0DE410F}" type="slidenum">
              <a:rPr lang="en-US" smtClean="0"/>
              <a:t>‹#›</a:t>
            </a:fld>
            <a:endParaRPr lang="en-US"/>
          </a:p>
        </p:txBody>
      </p:sp>
    </p:spTree>
    <p:extLst>
      <p:ext uri="{BB962C8B-B14F-4D97-AF65-F5344CB8AC3E}">
        <p14:creationId xmlns:p14="http://schemas.microsoft.com/office/powerpoint/2010/main" val="3817483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dirty="0"/>
              <a:pPr/>
              <a:t>9/11/2020</a:t>
            </a:fld>
            <a:endParaRPr lang="en-US" dirty="0"/>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924838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B344128-6A09-4BCF-876C-8EFD0954026E}"/>
              </a:ext>
            </a:extLst>
          </p:cNvPr>
          <p:cNvSpPr/>
          <p:nvPr/>
        </p:nvSpPr>
        <p:spPr>
          <a:xfrm>
            <a:off x="787400" y="807720"/>
            <a:ext cx="7569200" cy="5242560"/>
          </a:xfrm>
          <a:prstGeom prst="roundRect">
            <a:avLst/>
          </a:prstGeom>
          <a:solidFill>
            <a:schemeClr val="bg1"/>
          </a:solidFill>
          <a:ln w="76200">
            <a:solidFill>
              <a:srgbClr val="2D8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F6483AC-5EC2-417F-8606-BA296F84D779}"/>
              </a:ext>
            </a:extLst>
          </p:cNvPr>
          <p:cNvSpPr txBox="1"/>
          <p:nvPr/>
        </p:nvSpPr>
        <p:spPr>
          <a:xfrm>
            <a:off x="599440" y="1859280"/>
            <a:ext cx="7945120" cy="2308324"/>
          </a:xfrm>
          <a:prstGeom prst="rect">
            <a:avLst/>
          </a:prstGeom>
          <a:noFill/>
        </p:spPr>
        <p:txBody>
          <a:bodyPr wrap="square" rtlCol="0">
            <a:spAutoFit/>
          </a:bodyPr>
          <a:lstStyle/>
          <a:p>
            <a:pPr algn="ctr"/>
            <a:r>
              <a:rPr lang="en-US" sz="7200" dirty="0">
                <a:latin typeface="HelloStarbucks" panose="02000603000000000000" pitchFamily="2" charset="0"/>
                <a:ea typeface="HelloStarbucks" panose="02000603000000000000" pitchFamily="2" charset="0"/>
              </a:rPr>
              <a:t>Welcome to Curriculum Night</a:t>
            </a:r>
          </a:p>
        </p:txBody>
      </p:sp>
      <p:sp>
        <p:nvSpPr>
          <p:cNvPr id="6" name="TextBox 5">
            <a:extLst>
              <a:ext uri="{FF2B5EF4-FFF2-40B4-BE49-F238E27FC236}">
                <a16:creationId xmlns:a16="http://schemas.microsoft.com/office/drawing/2014/main" id="{337A2125-0BB8-4A3B-A798-611AD65D59F6}"/>
              </a:ext>
            </a:extLst>
          </p:cNvPr>
          <p:cNvSpPr txBox="1"/>
          <p:nvPr/>
        </p:nvSpPr>
        <p:spPr>
          <a:xfrm>
            <a:off x="599440" y="4754999"/>
            <a:ext cx="7945120" cy="707886"/>
          </a:xfrm>
          <a:prstGeom prst="rect">
            <a:avLst/>
          </a:prstGeom>
          <a:noFill/>
        </p:spPr>
        <p:txBody>
          <a:bodyPr wrap="square" rtlCol="0">
            <a:spAutoFit/>
          </a:bodyPr>
          <a:lstStyle/>
          <a:p>
            <a:pPr algn="ctr"/>
            <a:r>
              <a:rPr lang="en-US" sz="4000" dirty="0">
                <a:latin typeface="HelloAbracadabra" panose="02000603000000000000" pitchFamily="2" charset="0"/>
                <a:ea typeface="HelloAbracadabra" panose="02000603000000000000" pitchFamily="2" charset="0"/>
              </a:rPr>
              <a:t>Mrs. Adler and Mrs. Brannon</a:t>
            </a:r>
          </a:p>
        </p:txBody>
      </p:sp>
    </p:spTree>
    <p:extLst>
      <p:ext uri="{BB962C8B-B14F-4D97-AF65-F5344CB8AC3E}">
        <p14:creationId xmlns:p14="http://schemas.microsoft.com/office/powerpoint/2010/main" val="3261112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B344128-6A09-4BCF-876C-8EFD0954026E}"/>
              </a:ext>
            </a:extLst>
          </p:cNvPr>
          <p:cNvSpPr/>
          <p:nvPr/>
        </p:nvSpPr>
        <p:spPr>
          <a:xfrm>
            <a:off x="955040" y="807720"/>
            <a:ext cx="7569200" cy="5242560"/>
          </a:xfrm>
          <a:prstGeom prst="roundRect">
            <a:avLst/>
          </a:prstGeom>
          <a:solidFill>
            <a:schemeClr val="bg1"/>
          </a:solidFill>
          <a:ln w="76200">
            <a:solidFill>
              <a:srgbClr val="2D8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71E0C0-602F-4DAC-9493-5555103CDC67}"/>
              </a:ext>
            </a:extLst>
          </p:cNvPr>
          <p:cNvSpPr/>
          <p:nvPr/>
        </p:nvSpPr>
        <p:spPr>
          <a:xfrm>
            <a:off x="1224280" y="2041327"/>
            <a:ext cx="7030720" cy="3631763"/>
          </a:xfrm>
          <a:prstGeom prst="rect">
            <a:avLst/>
          </a:prstGeom>
        </p:spPr>
        <p:txBody>
          <a:bodyPr wrap="square">
            <a:spAutoFit/>
          </a:bodyPr>
          <a:lstStyle/>
          <a:p>
            <a:pPr fontAlgn="base"/>
            <a:r>
              <a:rPr lang="en-US" sz="2300" dirty="0">
                <a:latin typeface="HelloAntsClose" panose="02000603000000000000" pitchFamily="2" charset="0"/>
                <a:ea typeface="HelloAntsClose" panose="02000603000000000000" pitchFamily="2" charset="0"/>
              </a:rPr>
              <a:t>+ Report cards will go home twice a year (end of each </a:t>
            </a:r>
          </a:p>
          <a:p>
            <a:pPr fontAlgn="base"/>
            <a:r>
              <a:rPr lang="en-US" sz="2300" dirty="0">
                <a:latin typeface="HelloAntsClose" panose="02000603000000000000" pitchFamily="2" charset="0"/>
                <a:ea typeface="HelloAntsClose" panose="02000603000000000000" pitchFamily="2" charset="0"/>
              </a:rPr>
              <a:t>  semester).   </a:t>
            </a:r>
          </a:p>
          <a:p>
            <a:pPr fontAlgn="base"/>
            <a:r>
              <a:rPr lang="en-US" sz="2300" dirty="0">
                <a:latin typeface="HelloAntsClose" panose="02000603000000000000" pitchFamily="2" charset="0"/>
                <a:ea typeface="HelloAntsClose" panose="02000603000000000000" pitchFamily="2" charset="0"/>
              </a:rPr>
              <a:t>+ Grades are cumulative BY SEMESTER.  </a:t>
            </a:r>
          </a:p>
          <a:p>
            <a:pPr fontAlgn="base"/>
            <a:r>
              <a:rPr lang="en-US" sz="2300" dirty="0">
                <a:latin typeface="HelloAntsClose" panose="02000603000000000000" pitchFamily="2" charset="0"/>
                <a:ea typeface="HelloAntsClose" panose="02000603000000000000" pitchFamily="2" charset="0"/>
              </a:rPr>
              <a:t>+ The final semester grade will be derived from the</a:t>
            </a:r>
          </a:p>
          <a:p>
            <a:pPr fontAlgn="base"/>
            <a:r>
              <a:rPr lang="en-US" sz="2300" dirty="0">
                <a:latin typeface="HelloAntsClose" panose="02000603000000000000" pitchFamily="2" charset="0"/>
                <a:ea typeface="HelloAntsClose" panose="02000603000000000000" pitchFamily="2" charset="0"/>
              </a:rPr>
              <a:t>   average of all summative assignments. </a:t>
            </a:r>
          </a:p>
          <a:p>
            <a:pPr fontAlgn="base"/>
            <a:r>
              <a:rPr lang="en-US" sz="2300" dirty="0">
                <a:latin typeface="HelloAntsClose" panose="02000603000000000000" pitchFamily="2" charset="0"/>
                <a:ea typeface="HelloAntsClose" panose="02000603000000000000" pitchFamily="2" charset="0"/>
              </a:rPr>
              <a:t>+ A progress report will go home at the 1st and 3rd 9 </a:t>
            </a:r>
          </a:p>
          <a:p>
            <a:pPr fontAlgn="base"/>
            <a:r>
              <a:rPr lang="en-US" sz="2300" dirty="0">
                <a:latin typeface="HelloAntsClose" panose="02000603000000000000" pitchFamily="2" charset="0"/>
                <a:ea typeface="HelloAntsClose" panose="02000603000000000000" pitchFamily="2" charset="0"/>
              </a:rPr>
              <a:t>   weeks to report progress only.​</a:t>
            </a:r>
          </a:p>
          <a:p>
            <a:pPr fontAlgn="base"/>
            <a:r>
              <a:rPr lang="en-US" sz="2300" dirty="0">
                <a:latin typeface="HelloAntsClose" panose="02000603000000000000" pitchFamily="2" charset="0"/>
                <a:ea typeface="HelloAntsClose" panose="02000603000000000000" pitchFamily="2" charset="0"/>
              </a:rPr>
              <a:t>+ Students will receive feedback within 48 hours of</a:t>
            </a:r>
          </a:p>
          <a:p>
            <a:pPr fontAlgn="base"/>
            <a:r>
              <a:rPr lang="en-US" sz="2300" dirty="0">
                <a:latin typeface="HelloAntsClose" panose="02000603000000000000" pitchFamily="2" charset="0"/>
                <a:ea typeface="HelloAntsClose" panose="02000603000000000000" pitchFamily="2" charset="0"/>
              </a:rPr>
              <a:t>   work submission.</a:t>
            </a:r>
          </a:p>
        </p:txBody>
      </p:sp>
      <p:sp>
        <p:nvSpPr>
          <p:cNvPr id="5" name="TextBox 4">
            <a:extLst>
              <a:ext uri="{FF2B5EF4-FFF2-40B4-BE49-F238E27FC236}">
                <a16:creationId xmlns:a16="http://schemas.microsoft.com/office/drawing/2014/main" id="{6AB95D03-97CD-49DC-ACAE-19AB4BA5526A}"/>
              </a:ext>
            </a:extLst>
          </p:cNvPr>
          <p:cNvSpPr txBox="1"/>
          <p:nvPr/>
        </p:nvSpPr>
        <p:spPr>
          <a:xfrm>
            <a:off x="1244600" y="916692"/>
            <a:ext cx="7010400" cy="1015663"/>
          </a:xfrm>
          <a:prstGeom prst="rect">
            <a:avLst/>
          </a:prstGeom>
          <a:noFill/>
        </p:spPr>
        <p:txBody>
          <a:bodyPr wrap="square" rtlCol="0">
            <a:spAutoFit/>
          </a:bodyPr>
          <a:lstStyle/>
          <a:p>
            <a:pPr algn="ctr"/>
            <a:r>
              <a:rPr lang="en-US" sz="6000" dirty="0">
                <a:latin typeface="HelloStarbucks" panose="02000603000000000000" pitchFamily="2" charset="0"/>
                <a:ea typeface="HelloStarbucks" panose="02000603000000000000" pitchFamily="2" charset="0"/>
              </a:rPr>
              <a:t>Grading Feedback</a:t>
            </a:r>
          </a:p>
        </p:txBody>
      </p:sp>
    </p:spTree>
    <p:extLst>
      <p:ext uri="{BB962C8B-B14F-4D97-AF65-F5344CB8AC3E}">
        <p14:creationId xmlns:p14="http://schemas.microsoft.com/office/powerpoint/2010/main" val="2539045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B344128-6A09-4BCF-876C-8EFD0954026E}"/>
              </a:ext>
            </a:extLst>
          </p:cNvPr>
          <p:cNvSpPr/>
          <p:nvPr/>
        </p:nvSpPr>
        <p:spPr>
          <a:xfrm>
            <a:off x="955040" y="807720"/>
            <a:ext cx="7569200" cy="5242560"/>
          </a:xfrm>
          <a:prstGeom prst="roundRect">
            <a:avLst/>
          </a:prstGeom>
          <a:solidFill>
            <a:schemeClr val="bg1"/>
          </a:solidFill>
          <a:ln w="76200">
            <a:solidFill>
              <a:srgbClr val="2D8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71E0C0-602F-4DAC-9493-5555103CDC67}"/>
              </a:ext>
            </a:extLst>
          </p:cNvPr>
          <p:cNvSpPr/>
          <p:nvPr/>
        </p:nvSpPr>
        <p:spPr>
          <a:xfrm>
            <a:off x="1183640" y="2187358"/>
            <a:ext cx="7452360" cy="4228850"/>
          </a:xfrm>
          <a:prstGeom prst="rect">
            <a:avLst/>
          </a:prstGeom>
        </p:spPr>
        <p:txBody>
          <a:bodyPr wrap="square">
            <a:spAutoFit/>
          </a:bodyPr>
          <a:lstStyle/>
          <a:p>
            <a:pPr fontAlgn="base">
              <a:lnSpc>
                <a:spcPct val="90000"/>
              </a:lnSpc>
            </a:pPr>
            <a:r>
              <a:rPr lang="en-US" sz="2400" dirty="0">
                <a:latin typeface="HelloAntsClose" panose="02000603000000000000" pitchFamily="2" charset="0"/>
                <a:ea typeface="HelloAntsClose" panose="02000603000000000000" pitchFamily="2" charset="0"/>
              </a:rPr>
              <a:t>The following grading scale will be utilized if 50% of the marking period is spent in remote learning.​</a:t>
            </a:r>
          </a:p>
          <a:p>
            <a:pPr fontAlgn="base">
              <a:lnSpc>
                <a:spcPct val="90000"/>
              </a:lnSpc>
            </a:pPr>
            <a:r>
              <a:rPr lang="en-US" sz="2400" dirty="0">
                <a:latin typeface="HelloAntsClose" panose="02000603000000000000" pitchFamily="2" charset="0"/>
                <a:ea typeface="HelloAntsClose" panose="02000603000000000000" pitchFamily="2" charset="0"/>
              </a:rPr>
              <a:t>​</a:t>
            </a:r>
          </a:p>
          <a:p>
            <a:pPr fontAlgn="base">
              <a:lnSpc>
                <a:spcPct val="90000"/>
              </a:lnSpc>
            </a:pPr>
            <a:r>
              <a:rPr lang="en-US" sz="2000" b="1" dirty="0">
                <a:latin typeface="HelloAntsClose" panose="02000603000000000000" pitchFamily="2" charset="0"/>
                <a:ea typeface="HelloAntsClose" panose="02000603000000000000" pitchFamily="2" charset="0"/>
              </a:rPr>
              <a:t>Grades K-2</a:t>
            </a:r>
            <a:r>
              <a:rPr lang="en-US" sz="2000" dirty="0">
                <a:latin typeface="HelloAntsClose" panose="02000603000000000000" pitchFamily="2" charset="0"/>
                <a:ea typeface="HelloAntsClose" panose="02000603000000000000" pitchFamily="2" charset="0"/>
              </a:rPr>
              <a:t>:​</a:t>
            </a:r>
          </a:p>
          <a:p>
            <a:pPr fontAlgn="base">
              <a:lnSpc>
                <a:spcPct val="90000"/>
              </a:lnSpc>
            </a:pPr>
            <a:r>
              <a:rPr lang="en-US" sz="2000" b="1" dirty="0">
                <a:latin typeface="HelloAntsClose" panose="02000603000000000000" pitchFamily="2" charset="0"/>
                <a:ea typeface="HelloAntsClose" panose="02000603000000000000" pitchFamily="2" charset="0"/>
              </a:rPr>
              <a:t>S</a:t>
            </a:r>
            <a:r>
              <a:rPr lang="en-US" sz="2000" dirty="0">
                <a:latin typeface="HelloAntsClose" panose="02000603000000000000" pitchFamily="2" charset="0"/>
                <a:ea typeface="HelloAntsClose" panose="02000603000000000000" pitchFamily="2" charset="0"/>
              </a:rPr>
              <a:t> – Satisfactory (Assignments numerical average of 80% or higher)​</a:t>
            </a:r>
          </a:p>
          <a:p>
            <a:pPr fontAlgn="base">
              <a:lnSpc>
                <a:spcPct val="90000"/>
              </a:lnSpc>
            </a:pPr>
            <a:r>
              <a:rPr lang="en-US" sz="2000" b="1" dirty="0">
                <a:latin typeface="HelloAntsClose" panose="02000603000000000000" pitchFamily="2" charset="0"/>
                <a:ea typeface="HelloAntsClose" panose="02000603000000000000" pitchFamily="2" charset="0"/>
              </a:rPr>
              <a:t>N </a:t>
            </a:r>
            <a:r>
              <a:rPr lang="en-US" sz="2000" dirty="0">
                <a:latin typeface="HelloAntsClose" panose="02000603000000000000" pitchFamily="2" charset="0"/>
                <a:ea typeface="HelloAntsClose" panose="02000603000000000000" pitchFamily="2" charset="0"/>
              </a:rPr>
              <a:t>– Needs Improvement (Assignments numerical average of 70% – 79%)​</a:t>
            </a:r>
          </a:p>
          <a:p>
            <a:pPr fontAlgn="base">
              <a:lnSpc>
                <a:spcPct val="90000"/>
              </a:lnSpc>
            </a:pPr>
            <a:r>
              <a:rPr lang="en-US" sz="2000" b="1" dirty="0">
                <a:latin typeface="HelloAntsClose" panose="02000603000000000000" pitchFamily="2" charset="0"/>
                <a:ea typeface="HelloAntsClose" panose="02000603000000000000" pitchFamily="2" charset="0"/>
              </a:rPr>
              <a:t>I</a:t>
            </a:r>
            <a:r>
              <a:rPr lang="en-US" sz="2000" dirty="0">
                <a:latin typeface="HelloAntsClose" panose="02000603000000000000" pitchFamily="2" charset="0"/>
                <a:ea typeface="HelloAntsClose" panose="02000603000000000000" pitchFamily="2" charset="0"/>
              </a:rPr>
              <a:t> – Incomplete (less than 80% of graded assignments were completed OR assignments average less than 70%)​</a:t>
            </a:r>
          </a:p>
          <a:p>
            <a:pPr fontAlgn="base">
              <a:lnSpc>
                <a:spcPct val="90000"/>
              </a:lnSpc>
            </a:pPr>
            <a:r>
              <a:rPr lang="en-US" sz="2000" dirty="0">
                <a:latin typeface="HelloAntsClose" panose="02000603000000000000" pitchFamily="2" charset="0"/>
                <a:ea typeface="HelloAntsClose" panose="02000603000000000000" pitchFamily="2" charset="0"/>
              </a:rPr>
              <a:t>If graded assignments average less than 70%, students should be given opportunity to redo/resubmit assignments​</a:t>
            </a:r>
          </a:p>
          <a:p>
            <a:pPr fontAlgn="base">
              <a:lnSpc>
                <a:spcPct val="90000"/>
              </a:lnSpc>
            </a:pPr>
            <a:r>
              <a:rPr lang="en-US" sz="2000" dirty="0">
                <a:latin typeface="HelloAntsClose" panose="02000603000000000000" pitchFamily="2" charset="0"/>
                <a:ea typeface="HelloAntsClose" panose="02000603000000000000" pitchFamily="2" charset="0"/>
              </a:rPr>
              <a:t>NG – No grade (enrolled less than 20 days)​</a:t>
            </a:r>
          </a:p>
          <a:p>
            <a:pPr fontAlgn="base"/>
            <a:endParaRPr lang="en-US" sz="2400" dirty="0">
              <a:latin typeface="APLKinderPeeps" panose="02000603000000000000" pitchFamily="2" charset="0"/>
              <a:ea typeface="APLKinderPeeps" panose="02000603000000000000" pitchFamily="2" charset="0"/>
            </a:endParaRPr>
          </a:p>
        </p:txBody>
      </p:sp>
      <p:sp>
        <p:nvSpPr>
          <p:cNvPr id="5" name="TextBox 4">
            <a:extLst>
              <a:ext uri="{FF2B5EF4-FFF2-40B4-BE49-F238E27FC236}">
                <a16:creationId xmlns:a16="http://schemas.microsoft.com/office/drawing/2014/main" id="{6AB95D03-97CD-49DC-ACAE-19AB4BA5526A}"/>
              </a:ext>
            </a:extLst>
          </p:cNvPr>
          <p:cNvSpPr txBox="1"/>
          <p:nvPr/>
        </p:nvSpPr>
        <p:spPr>
          <a:xfrm>
            <a:off x="1066800" y="1171695"/>
            <a:ext cx="7010400" cy="1015663"/>
          </a:xfrm>
          <a:prstGeom prst="rect">
            <a:avLst/>
          </a:prstGeom>
          <a:noFill/>
        </p:spPr>
        <p:txBody>
          <a:bodyPr wrap="square" rtlCol="0">
            <a:spAutoFit/>
          </a:bodyPr>
          <a:lstStyle/>
          <a:p>
            <a:pPr algn="ctr"/>
            <a:r>
              <a:rPr lang="en-US" sz="6000" dirty="0">
                <a:latin typeface="HelloStarbucks" panose="02000603000000000000" pitchFamily="2" charset="0"/>
                <a:ea typeface="HelloStarbucks" panose="02000603000000000000" pitchFamily="2" charset="0"/>
              </a:rPr>
              <a:t>Grading scale</a:t>
            </a:r>
          </a:p>
        </p:txBody>
      </p:sp>
    </p:spTree>
    <p:extLst>
      <p:ext uri="{BB962C8B-B14F-4D97-AF65-F5344CB8AC3E}">
        <p14:creationId xmlns:p14="http://schemas.microsoft.com/office/powerpoint/2010/main" val="846631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B344128-6A09-4BCF-876C-8EFD0954026E}"/>
              </a:ext>
            </a:extLst>
          </p:cNvPr>
          <p:cNvSpPr/>
          <p:nvPr/>
        </p:nvSpPr>
        <p:spPr>
          <a:xfrm>
            <a:off x="955040" y="807720"/>
            <a:ext cx="7569200" cy="5242560"/>
          </a:xfrm>
          <a:prstGeom prst="roundRect">
            <a:avLst/>
          </a:prstGeom>
          <a:solidFill>
            <a:schemeClr val="bg1"/>
          </a:solidFill>
          <a:ln w="76200">
            <a:solidFill>
              <a:srgbClr val="2D8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71E0C0-602F-4DAC-9493-5555103CDC67}"/>
              </a:ext>
            </a:extLst>
          </p:cNvPr>
          <p:cNvSpPr/>
          <p:nvPr/>
        </p:nvSpPr>
        <p:spPr>
          <a:xfrm>
            <a:off x="1071880" y="2303263"/>
            <a:ext cx="7452360" cy="3785652"/>
          </a:xfrm>
          <a:prstGeom prst="rect">
            <a:avLst/>
          </a:prstGeom>
        </p:spPr>
        <p:txBody>
          <a:bodyPr wrap="square">
            <a:spAutoFit/>
          </a:bodyPr>
          <a:lstStyle/>
          <a:p>
            <a:pPr fontAlgn="base">
              <a:lnSpc>
                <a:spcPct val="90000"/>
              </a:lnSpc>
            </a:pPr>
            <a:r>
              <a:rPr lang="en-US" sz="2000" b="1" dirty="0">
                <a:latin typeface="HelloAntsClose" panose="02000603000000000000" pitchFamily="2" charset="0"/>
                <a:ea typeface="HelloAntsClose" panose="02000603000000000000" pitchFamily="2" charset="0"/>
              </a:rPr>
              <a:t>Grade Weights</a:t>
            </a:r>
          </a:p>
          <a:p>
            <a:pPr fontAlgn="base">
              <a:lnSpc>
                <a:spcPct val="90000"/>
              </a:lnSpc>
            </a:pPr>
            <a:r>
              <a:rPr lang="en-US" sz="2000" dirty="0">
                <a:latin typeface="HelloAntsClose" panose="02000603000000000000" pitchFamily="2" charset="0"/>
                <a:ea typeface="HelloAntsClose" panose="02000603000000000000" pitchFamily="2" charset="0"/>
              </a:rPr>
              <a:t>Formative 0%</a:t>
            </a:r>
          </a:p>
          <a:p>
            <a:pPr fontAlgn="base">
              <a:lnSpc>
                <a:spcPct val="90000"/>
              </a:lnSpc>
            </a:pPr>
            <a:r>
              <a:rPr lang="en-US" sz="2000" dirty="0">
                <a:latin typeface="HelloAntsClose" panose="02000603000000000000" pitchFamily="2" charset="0"/>
                <a:ea typeface="HelloAntsClose" panose="02000603000000000000" pitchFamily="2" charset="0"/>
              </a:rPr>
              <a:t>Summative- 100%</a:t>
            </a:r>
          </a:p>
          <a:p>
            <a:pPr fontAlgn="base">
              <a:lnSpc>
                <a:spcPct val="90000"/>
              </a:lnSpc>
            </a:pPr>
            <a:endParaRPr lang="en-US" sz="2000" b="1" u="sng" dirty="0">
              <a:latin typeface="HelloAntsClose" panose="02000603000000000000" pitchFamily="2" charset="0"/>
              <a:ea typeface="HelloAntsClose" panose="02000603000000000000" pitchFamily="2" charset="0"/>
            </a:endParaRPr>
          </a:p>
          <a:p>
            <a:pPr fontAlgn="base">
              <a:lnSpc>
                <a:spcPct val="90000"/>
              </a:lnSpc>
            </a:pPr>
            <a:r>
              <a:rPr lang="en-US" sz="2000" b="1" u="sng" dirty="0">
                <a:latin typeface="HelloAntsClose" panose="02000603000000000000" pitchFamily="2" charset="0"/>
                <a:ea typeface="HelloAntsClose" panose="02000603000000000000" pitchFamily="2" charset="0"/>
              </a:rPr>
              <a:t>Continuous Achievement</a:t>
            </a:r>
            <a:r>
              <a:rPr lang="en-US" sz="2000" dirty="0">
                <a:latin typeface="HelloAntsClose" panose="02000603000000000000" pitchFamily="2" charset="0"/>
                <a:ea typeface="HelloAntsClose" panose="02000603000000000000" pitchFamily="2" charset="0"/>
              </a:rPr>
              <a:t>​</a:t>
            </a:r>
          </a:p>
          <a:p>
            <a:pPr fontAlgn="base">
              <a:lnSpc>
                <a:spcPct val="90000"/>
              </a:lnSpc>
            </a:pPr>
            <a:r>
              <a:rPr lang="en-US" sz="2000" dirty="0">
                <a:latin typeface="HelloAntsClose" panose="02000603000000000000" pitchFamily="2" charset="0"/>
                <a:ea typeface="HelloAntsClose" panose="02000603000000000000" pitchFamily="2" charset="0"/>
              </a:rPr>
              <a:t>For Grade K and Grade 1 First Semester: There is no advanced RELA. ​</a:t>
            </a:r>
          </a:p>
          <a:p>
            <a:pPr fontAlgn="base">
              <a:lnSpc>
                <a:spcPct val="90000"/>
              </a:lnSpc>
            </a:pPr>
            <a:r>
              <a:rPr lang="en-US" sz="2000" dirty="0">
                <a:latin typeface="HelloAntsClose" panose="02000603000000000000" pitchFamily="2" charset="0"/>
                <a:ea typeface="HelloAntsClose" panose="02000603000000000000" pitchFamily="2" charset="0"/>
              </a:rPr>
              <a:t>For Grades 2-5 (and 1st Grade 2nd Semester) in </a:t>
            </a:r>
            <a:r>
              <a:rPr lang="en-US" sz="2000" b="1" dirty="0">
                <a:latin typeface="HelloAntsClose" panose="02000603000000000000" pitchFamily="2" charset="0"/>
                <a:ea typeface="HelloAntsClose" panose="02000603000000000000" pitchFamily="2" charset="0"/>
              </a:rPr>
              <a:t>RELA </a:t>
            </a:r>
            <a:r>
              <a:rPr lang="en-US" sz="2000" dirty="0">
                <a:latin typeface="HelloAntsClose" panose="02000603000000000000" pitchFamily="2" charset="0"/>
                <a:ea typeface="HelloAntsClose" panose="02000603000000000000" pitchFamily="2" charset="0"/>
              </a:rPr>
              <a:t>students are either on-level, advanced, or accelerated. ​</a:t>
            </a:r>
          </a:p>
          <a:p>
            <a:pPr fontAlgn="base">
              <a:lnSpc>
                <a:spcPct val="90000"/>
              </a:lnSpc>
            </a:pPr>
            <a:r>
              <a:rPr lang="en-US" sz="2000" dirty="0">
                <a:latin typeface="HelloAntsClose" panose="02000603000000000000" pitchFamily="2" charset="0"/>
                <a:ea typeface="HelloAntsClose" panose="02000603000000000000" pitchFamily="2" charset="0"/>
              </a:rPr>
              <a:t>For Grades K-5 in </a:t>
            </a:r>
            <a:r>
              <a:rPr lang="en-US" sz="2000" b="1" dirty="0">
                <a:latin typeface="HelloAntsClose" panose="02000603000000000000" pitchFamily="2" charset="0"/>
                <a:ea typeface="HelloAntsClose" panose="02000603000000000000" pitchFamily="2" charset="0"/>
              </a:rPr>
              <a:t>Math</a:t>
            </a:r>
            <a:r>
              <a:rPr lang="en-US" sz="2000" dirty="0">
                <a:latin typeface="HelloAntsClose" panose="02000603000000000000" pitchFamily="2" charset="0"/>
                <a:ea typeface="HelloAntsClose" panose="02000603000000000000" pitchFamily="2" charset="0"/>
              </a:rPr>
              <a:t>, student placement is semester-based.​</a:t>
            </a:r>
          </a:p>
          <a:p>
            <a:pPr fontAlgn="base">
              <a:lnSpc>
                <a:spcPct val="90000"/>
              </a:lnSpc>
            </a:pPr>
            <a:r>
              <a:rPr lang="en-US" sz="2000" b="1" u="sng" dirty="0">
                <a:latin typeface="HelloAntsClose" panose="02000603000000000000" pitchFamily="2" charset="0"/>
                <a:ea typeface="HelloAntsClose" panose="02000603000000000000" pitchFamily="2" charset="0"/>
              </a:rPr>
              <a:t>Conduct </a:t>
            </a:r>
            <a:r>
              <a:rPr lang="en-US" sz="2000" dirty="0">
                <a:latin typeface="HelloAntsClose" panose="02000603000000000000" pitchFamily="2" charset="0"/>
                <a:ea typeface="HelloAntsClose" panose="02000603000000000000" pitchFamily="2" charset="0"/>
              </a:rPr>
              <a:t>​</a:t>
            </a:r>
          </a:p>
          <a:p>
            <a:pPr fontAlgn="base">
              <a:lnSpc>
                <a:spcPct val="90000"/>
              </a:lnSpc>
            </a:pPr>
            <a:r>
              <a:rPr lang="en-US" sz="2000" dirty="0">
                <a:latin typeface="HelloAntsClose" panose="02000603000000000000" pitchFamily="2" charset="0"/>
                <a:ea typeface="HelloAntsClose" panose="02000603000000000000" pitchFamily="2" charset="0"/>
              </a:rPr>
              <a:t>No conduct grades reported.</a:t>
            </a:r>
          </a:p>
          <a:p>
            <a:pPr fontAlgn="base"/>
            <a:endParaRPr lang="en-US" sz="2400" dirty="0">
              <a:latin typeface="APLKinderPeeps" panose="02000603000000000000" pitchFamily="2" charset="0"/>
              <a:ea typeface="APLKinderPeeps" panose="02000603000000000000" pitchFamily="2" charset="0"/>
            </a:endParaRPr>
          </a:p>
        </p:txBody>
      </p:sp>
      <p:sp>
        <p:nvSpPr>
          <p:cNvPr id="5" name="TextBox 4">
            <a:extLst>
              <a:ext uri="{FF2B5EF4-FFF2-40B4-BE49-F238E27FC236}">
                <a16:creationId xmlns:a16="http://schemas.microsoft.com/office/drawing/2014/main" id="{6AB95D03-97CD-49DC-ACAE-19AB4BA5526A}"/>
              </a:ext>
            </a:extLst>
          </p:cNvPr>
          <p:cNvSpPr txBox="1"/>
          <p:nvPr/>
        </p:nvSpPr>
        <p:spPr>
          <a:xfrm>
            <a:off x="1066800" y="1171695"/>
            <a:ext cx="7010400" cy="1015663"/>
          </a:xfrm>
          <a:prstGeom prst="rect">
            <a:avLst/>
          </a:prstGeom>
          <a:noFill/>
        </p:spPr>
        <p:txBody>
          <a:bodyPr wrap="square" rtlCol="0">
            <a:spAutoFit/>
          </a:bodyPr>
          <a:lstStyle/>
          <a:p>
            <a:pPr algn="ctr"/>
            <a:r>
              <a:rPr lang="en-US" sz="6000" dirty="0">
                <a:latin typeface="HelloStarbucks" panose="02000603000000000000" pitchFamily="2" charset="0"/>
                <a:ea typeface="HelloStarbucks" panose="02000603000000000000" pitchFamily="2" charset="0"/>
              </a:rPr>
              <a:t>Grading scale</a:t>
            </a:r>
          </a:p>
        </p:txBody>
      </p:sp>
    </p:spTree>
    <p:extLst>
      <p:ext uri="{BB962C8B-B14F-4D97-AF65-F5344CB8AC3E}">
        <p14:creationId xmlns:p14="http://schemas.microsoft.com/office/powerpoint/2010/main" val="3866947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B344128-6A09-4BCF-876C-8EFD0954026E}"/>
              </a:ext>
            </a:extLst>
          </p:cNvPr>
          <p:cNvSpPr/>
          <p:nvPr/>
        </p:nvSpPr>
        <p:spPr>
          <a:xfrm>
            <a:off x="787400" y="807720"/>
            <a:ext cx="7569200" cy="5242560"/>
          </a:xfrm>
          <a:prstGeom prst="roundRect">
            <a:avLst/>
          </a:prstGeom>
          <a:solidFill>
            <a:schemeClr val="bg1"/>
          </a:solidFill>
          <a:ln w="76200">
            <a:solidFill>
              <a:srgbClr val="2D8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94AAADF-6E4F-4349-8028-A4A83104F50E}"/>
              </a:ext>
            </a:extLst>
          </p:cNvPr>
          <p:cNvSpPr/>
          <p:nvPr/>
        </p:nvSpPr>
        <p:spPr>
          <a:xfrm>
            <a:off x="1554480" y="2187358"/>
            <a:ext cx="7569200" cy="3693319"/>
          </a:xfrm>
          <a:prstGeom prst="rect">
            <a:avLst/>
          </a:prstGeom>
        </p:spPr>
        <p:txBody>
          <a:bodyPr wrap="square">
            <a:spAutoFit/>
          </a:bodyPr>
          <a:lstStyle/>
          <a:p>
            <a:pPr marL="201168" lvl="1" indent="0">
              <a:buNone/>
            </a:pPr>
            <a:r>
              <a:rPr lang="en-US" b="1" dirty="0">
                <a:latin typeface="HelloAntsClose" panose="02000603000000000000" pitchFamily="2" charset="0"/>
                <a:ea typeface="HelloAntsClose" panose="02000603000000000000" pitchFamily="2" charset="0"/>
              </a:rPr>
              <a:t>Instructional Platform</a:t>
            </a:r>
          </a:p>
          <a:p>
            <a:pPr marL="1001268" lvl="2" indent="-342900"/>
            <a:r>
              <a:rPr lang="en-US" dirty="0">
                <a:latin typeface="HelloAntsClose" panose="02000603000000000000" pitchFamily="2" charset="0"/>
                <a:ea typeface="HelloAntsClose" panose="02000603000000000000" pitchFamily="2" charset="0"/>
              </a:rPr>
              <a:t>Microsoft Teams</a:t>
            </a:r>
          </a:p>
          <a:p>
            <a:pPr marL="201168" lvl="1" indent="0">
              <a:buNone/>
            </a:pPr>
            <a:r>
              <a:rPr lang="en-US" b="1" dirty="0">
                <a:latin typeface="HelloAntsClose" panose="02000603000000000000" pitchFamily="2" charset="0"/>
                <a:ea typeface="HelloAntsClose" panose="02000603000000000000" pitchFamily="2" charset="0"/>
              </a:rPr>
              <a:t>Modes of Instruction</a:t>
            </a:r>
          </a:p>
          <a:p>
            <a:pPr lvl="2"/>
            <a:r>
              <a:rPr lang="en-US" dirty="0">
                <a:latin typeface="HelloAntsClose" panose="02000603000000000000" pitchFamily="2" charset="0"/>
                <a:ea typeface="HelloAntsClose" panose="02000603000000000000" pitchFamily="2" charset="0"/>
              </a:rPr>
              <a:t>Synchronous (LIVE and will be recorded)</a:t>
            </a:r>
          </a:p>
          <a:p>
            <a:pPr lvl="3"/>
            <a:r>
              <a:rPr lang="en-US" dirty="0">
                <a:latin typeface="HelloAntsClose" panose="02000603000000000000" pitchFamily="2" charset="0"/>
                <a:ea typeface="HelloAntsClose" panose="02000603000000000000" pitchFamily="2" charset="0"/>
              </a:rPr>
              <a:t>Whole Group Instruction</a:t>
            </a:r>
          </a:p>
          <a:p>
            <a:pPr lvl="3"/>
            <a:r>
              <a:rPr lang="en-US" dirty="0">
                <a:latin typeface="HelloAntsClose" panose="02000603000000000000" pitchFamily="2" charset="0"/>
                <a:ea typeface="HelloAntsClose" panose="02000603000000000000" pitchFamily="2" charset="0"/>
              </a:rPr>
              <a:t>Whole Group Discussion  </a:t>
            </a:r>
          </a:p>
          <a:p>
            <a:pPr lvl="3"/>
            <a:r>
              <a:rPr lang="en-US" dirty="0">
                <a:latin typeface="HelloAntsClose" panose="02000603000000000000" pitchFamily="2" charset="0"/>
                <a:ea typeface="HelloAntsClose" panose="02000603000000000000" pitchFamily="2" charset="0"/>
              </a:rPr>
              <a:t>Small Group/Guided Reading Instruction </a:t>
            </a:r>
          </a:p>
          <a:p>
            <a:pPr lvl="3"/>
            <a:r>
              <a:rPr lang="en-US" dirty="0">
                <a:latin typeface="HelloAntsClose" panose="02000603000000000000" pitchFamily="2" charset="0"/>
                <a:ea typeface="HelloAntsClose" panose="02000603000000000000" pitchFamily="2" charset="0"/>
              </a:rPr>
              <a:t>Conferences </a:t>
            </a:r>
          </a:p>
          <a:p>
            <a:pPr lvl="2"/>
            <a:r>
              <a:rPr lang="en-US" dirty="0">
                <a:latin typeface="HelloAntsClose" panose="02000603000000000000" pitchFamily="2" charset="0"/>
                <a:ea typeface="HelloAntsClose" panose="02000603000000000000" pitchFamily="2" charset="0"/>
              </a:rPr>
              <a:t>Asynchronous (ON-DEMAND)</a:t>
            </a:r>
          </a:p>
          <a:p>
            <a:pPr lvl="3"/>
            <a:r>
              <a:rPr lang="en-US" dirty="0" err="1">
                <a:latin typeface="HelloAntsClose" panose="02000603000000000000" pitchFamily="2" charset="0"/>
                <a:ea typeface="HelloAntsClose" panose="02000603000000000000" pitchFamily="2" charset="0"/>
              </a:rPr>
              <a:t>iReady</a:t>
            </a:r>
            <a:r>
              <a:rPr lang="en-US" dirty="0">
                <a:latin typeface="HelloAntsClose" panose="02000603000000000000" pitchFamily="2" charset="0"/>
                <a:ea typeface="HelloAntsClose" panose="02000603000000000000" pitchFamily="2" charset="0"/>
              </a:rPr>
              <a:t> </a:t>
            </a:r>
          </a:p>
          <a:p>
            <a:pPr lvl="3"/>
            <a:r>
              <a:rPr lang="en-US" dirty="0">
                <a:latin typeface="HelloAntsClose" panose="02000603000000000000" pitchFamily="2" charset="0"/>
                <a:ea typeface="HelloAntsClose" panose="02000603000000000000" pitchFamily="2" charset="0"/>
              </a:rPr>
              <a:t>Pre-Recorded Video</a:t>
            </a:r>
          </a:p>
          <a:p>
            <a:pPr lvl="3"/>
            <a:r>
              <a:rPr lang="en-US" dirty="0">
                <a:latin typeface="HelloAntsClose" panose="02000603000000000000" pitchFamily="2" charset="0"/>
                <a:ea typeface="HelloAntsClose" panose="02000603000000000000" pitchFamily="2" charset="0"/>
              </a:rPr>
              <a:t>Brain Pop</a:t>
            </a:r>
          </a:p>
          <a:p>
            <a:pPr lvl="3"/>
            <a:r>
              <a:rPr lang="en-US" dirty="0" err="1">
                <a:latin typeface="HelloAntsClose" panose="02000603000000000000" pitchFamily="2" charset="0"/>
                <a:ea typeface="HelloAntsClose" panose="02000603000000000000" pitchFamily="2" charset="0"/>
              </a:rPr>
              <a:t>Etc</a:t>
            </a:r>
            <a:r>
              <a:rPr lang="en-US" dirty="0">
                <a:latin typeface="HelloAntsClose" panose="02000603000000000000" pitchFamily="2" charset="0"/>
                <a:ea typeface="HelloAntsClose" panose="02000603000000000000" pitchFamily="2" charset="0"/>
              </a:rPr>
              <a:t>…*</a:t>
            </a:r>
          </a:p>
        </p:txBody>
      </p:sp>
      <p:sp>
        <p:nvSpPr>
          <p:cNvPr id="5" name="TextBox 4">
            <a:extLst>
              <a:ext uri="{FF2B5EF4-FFF2-40B4-BE49-F238E27FC236}">
                <a16:creationId xmlns:a16="http://schemas.microsoft.com/office/drawing/2014/main" id="{862E1AC2-FCD5-4F98-B29D-88209F348052}"/>
              </a:ext>
            </a:extLst>
          </p:cNvPr>
          <p:cNvSpPr txBox="1"/>
          <p:nvPr/>
        </p:nvSpPr>
        <p:spPr>
          <a:xfrm>
            <a:off x="1066800" y="1002092"/>
            <a:ext cx="7010400" cy="1015663"/>
          </a:xfrm>
          <a:prstGeom prst="rect">
            <a:avLst/>
          </a:prstGeom>
          <a:noFill/>
        </p:spPr>
        <p:txBody>
          <a:bodyPr wrap="square" rtlCol="0">
            <a:spAutoFit/>
          </a:bodyPr>
          <a:lstStyle/>
          <a:p>
            <a:pPr algn="ctr"/>
            <a:r>
              <a:rPr lang="en-US" sz="6000" dirty="0">
                <a:latin typeface="HelloStarbucks" panose="02000603000000000000" pitchFamily="2" charset="0"/>
                <a:ea typeface="HelloStarbucks" panose="02000603000000000000" pitchFamily="2" charset="0"/>
              </a:rPr>
              <a:t>Grading scale</a:t>
            </a:r>
          </a:p>
        </p:txBody>
      </p:sp>
    </p:spTree>
    <p:extLst>
      <p:ext uri="{BB962C8B-B14F-4D97-AF65-F5344CB8AC3E}">
        <p14:creationId xmlns:p14="http://schemas.microsoft.com/office/powerpoint/2010/main" val="524613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B344128-6A09-4BCF-876C-8EFD0954026E}"/>
              </a:ext>
            </a:extLst>
          </p:cNvPr>
          <p:cNvSpPr/>
          <p:nvPr/>
        </p:nvSpPr>
        <p:spPr>
          <a:xfrm>
            <a:off x="787400" y="807720"/>
            <a:ext cx="7569200" cy="5242560"/>
          </a:xfrm>
          <a:prstGeom prst="roundRect">
            <a:avLst/>
          </a:prstGeom>
          <a:solidFill>
            <a:schemeClr val="bg1"/>
          </a:solidFill>
          <a:ln w="76200">
            <a:solidFill>
              <a:srgbClr val="2D8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609D026-AC97-473D-BFA2-C0271D3E5F5E}"/>
              </a:ext>
            </a:extLst>
          </p:cNvPr>
          <p:cNvSpPr/>
          <p:nvPr/>
        </p:nvSpPr>
        <p:spPr>
          <a:xfrm>
            <a:off x="1066800" y="2720816"/>
            <a:ext cx="6858000" cy="2677656"/>
          </a:xfrm>
          <a:prstGeom prst="rect">
            <a:avLst/>
          </a:prstGeom>
        </p:spPr>
        <p:txBody>
          <a:bodyPr wrap="square">
            <a:spAutoFit/>
          </a:bodyPr>
          <a:lstStyle/>
          <a:p>
            <a:pPr lvl="1"/>
            <a:r>
              <a:rPr lang="en-US" sz="2800" dirty="0">
                <a:latin typeface="HelloAntsClose" panose="02000603000000000000" pitchFamily="2" charset="0"/>
                <a:ea typeface="HelloAntsClose" panose="02000603000000000000" pitchFamily="2" charset="0"/>
              </a:rPr>
              <a:t>+ Georgia Standards of Excellence</a:t>
            </a:r>
          </a:p>
          <a:p>
            <a:pPr lvl="1"/>
            <a:r>
              <a:rPr lang="en-US" sz="2800" dirty="0">
                <a:latin typeface="HelloAntsClose" panose="02000603000000000000" pitchFamily="2" charset="0"/>
                <a:ea typeface="HelloAntsClose" panose="02000603000000000000" pitchFamily="2" charset="0"/>
              </a:rPr>
              <a:t>+ Small Group Instruction (Based on Data)</a:t>
            </a:r>
          </a:p>
          <a:p>
            <a:pPr lvl="1"/>
            <a:r>
              <a:rPr lang="en-US" sz="2800" dirty="0">
                <a:latin typeface="HelloAntsClose" panose="02000603000000000000" pitchFamily="2" charset="0"/>
                <a:ea typeface="HelloAntsClose" panose="02000603000000000000" pitchFamily="2" charset="0"/>
              </a:rPr>
              <a:t>+ Continuous Achievement Levels</a:t>
            </a:r>
          </a:p>
          <a:p>
            <a:pPr lvl="1"/>
            <a:r>
              <a:rPr lang="en-US" sz="2800" dirty="0">
                <a:latin typeface="HelloAntsClose" panose="02000603000000000000" pitchFamily="2" charset="0"/>
                <a:ea typeface="HelloAntsClose" panose="02000603000000000000" pitchFamily="2" charset="0"/>
              </a:rPr>
              <a:t>+ Instructional Resources	</a:t>
            </a:r>
          </a:p>
          <a:p>
            <a:pPr lvl="2"/>
            <a:r>
              <a:rPr lang="en-US" sz="2800" dirty="0">
                <a:latin typeface="HelloAntsClose" panose="02000603000000000000" pitchFamily="2" charset="0"/>
                <a:ea typeface="HelloAntsClose" panose="02000603000000000000" pitchFamily="2" charset="0"/>
              </a:rPr>
              <a:t>- </a:t>
            </a:r>
            <a:r>
              <a:rPr lang="en-US" sz="2800" dirty="0" err="1">
                <a:latin typeface="HelloAntsClose" panose="02000603000000000000" pitchFamily="2" charset="0"/>
                <a:ea typeface="HelloAntsClose" panose="02000603000000000000" pitchFamily="2" charset="0"/>
              </a:rPr>
              <a:t>iReady</a:t>
            </a:r>
            <a:r>
              <a:rPr lang="en-US" sz="2800" dirty="0">
                <a:latin typeface="HelloAntsClose" panose="02000603000000000000" pitchFamily="2" charset="0"/>
                <a:ea typeface="HelloAntsClose" panose="02000603000000000000" pitchFamily="2" charset="0"/>
              </a:rPr>
              <a:t> Math</a:t>
            </a:r>
          </a:p>
        </p:txBody>
      </p:sp>
      <p:sp>
        <p:nvSpPr>
          <p:cNvPr id="5" name="TextBox 4">
            <a:extLst>
              <a:ext uri="{FF2B5EF4-FFF2-40B4-BE49-F238E27FC236}">
                <a16:creationId xmlns:a16="http://schemas.microsoft.com/office/drawing/2014/main" id="{BC727A72-D6C8-4172-B20A-4E310BD9AA39}"/>
              </a:ext>
            </a:extLst>
          </p:cNvPr>
          <p:cNvSpPr txBox="1"/>
          <p:nvPr/>
        </p:nvSpPr>
        <p:spPr>
          <a:xfrm>
            <a:off x="1066800" y="1113852"/>
            <a:ext cx="7010400" cy="1015663"/>
          </a:xfrm>
          <a:prstGeom prst="rect">
            <a:avLst/>
          </a:prstGeom>
          <a:noFill/>
        </p:spPr>
        <p:txBody>
          <a:bodyPr wrap="square" rtlCol="0">
            <a:spAutoFit/>
          </a:bodyPr>
          <a:lstStyle/>
          <a:p>
            <a:pPr algn="ctr"/>
            <a:r>
              <a:rPr lang="en-US" sz="6000" dirty="0">
                <a:latin typeface="HelloStarbucks" panose="02000603000000000000" pitchFamily="2" charset="0"/>
                <a:ea typeface="HelloStarbucks" panose="02000603000000000000" pitchFamily="2" charset="0"/>
              </a:rPr>
              <a:t>Math Instruction</a:t>
            </a:r>
          </a:p>
        </p:txBody>
      </p:sp>
    </p:spTree>
    <p:extLst>
      <p:ext uri="{BB962C8B-B14F-4D97-AF65-F5344CB8AC3E}">
        <p14:creationId xmlns:p14="http://schemas.microsoft.com/office/powerpoint/2010/main" val="2161504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B344128-6A09-4BCF-876C-8EFD0954026E}"/>
              </a:ext>
            </a:extLst>
          </p:cNvPr>
          <p:cNvSpPr/>
          <p:nvPr/>
        </p:nvSpPr>
        <p:spPr>
          <a:xfrm>
            <a:off x="787400" y="807720"/>
            <a:ext cx="7569200" cy="5242560"/>
          </a:xfrm>
          <a:prstGeom prst="roundRect">
            <a:avLst/>
          </a:prstGeom>
          <a:solidFill>
            <a:schemeClr val="bg1"/>
          </a:solidFill>
          <a:ln w="76200">
            <a:solidFill>
              <a:srgbClr val="2D8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609D026-AC97-473D-BFA2-C0271D3E5F5E}"/>
              </a:ext>
            </a:extLst>
          </p:cNvPr>
          <p:cNvSpPr/>
          <p:nvPr/>
        </p:nvSpPr>
        <p:spPr>
          <a:xfrm>
            <a:off x="1066800" y="2350662"/>
            <a:ext cx="6858000" cy="3539430"/>
          </a:xfrm>
          <a:prstGeom prst="rect">
            <a:avLst/>
          </a:prstGeom>
        </p:spPr>
        <p:txBody>
          <a:bodyPr wrap="square">
            <a:spAutoFit/>
          </a:bodyPr>
          <a:lstStyle/>
          <a:p>
            <a:pPr lvl="1"/>
            <a:r>
              <a:rPr lang="en-US" sz="2800" dirty="0">
                <a:latin typeface="HelloAntsClose" panose="02000603000000000000" pitchFamily="2" charset="0"/>
                <a:ea typeface="HelloAntsClose" panose="02000603000000000000" pitchFamily="2" charset="0"/>
              </a:rPr>
              <a:t>+ Georgia Standards of Excellence</a:t>
            </a:r>
          </a:p>
          <a:p>
            <a:pPr lvl="1"/>
            <a:r>
              <a:rPr lang="en-US" sz="2800" dirty="0">
                <a:latin typeface="HelloAntsClose" panose="02000603000000000000" pitchFamily="2" charset="0"/>
                <a:ea typeface="HelloAntsClose" panose="02000603000000000000" pitchFamily="2" charset="0"/>
              </a:rPr>
              <a:t>+ Lucy Calkins Reading and Writing Units</a:t>
            </a:r>
          </a:p>
          <a:p>
            <a:pPr lvl="1"/>
            <a:r>
              <a:rPr lang="en-US" sz="2800" dirty="0">
                <a:latin typeface="HelloAntsClose" panose="02000603000000000000" pitchFamily="2" charset="0"/>
                <a:ea typeface="HelloAntsClose" panose="02000603000000000000" pitchFamily="2" charset="0"/>
              </a:rPr>
              <a:t>   of study</a:t>
            </a:r>
          </a:p>
          <a:p>
            <a:pPr lvl="1"/>
            <a:r>
              <a:rPr lang="en-US" sz="2800" dirty="0">
                <a:latin typeface="HelloAntsClose" panose="02000603000000000000" pitchFamily="2" charset="0"/>
                <a:ea typeface="HelloAntsClose" panose="02000603000000000000" pitchFamily="2" charset="0"/>
              </a:rPr>
              <a:t>+ Phonics</a:t>
            </a:r>
          </a:p>
          <a:p>
            <a:pPr lvl="1"/>
            <a:r>
              <a:rPr lang="en-US" sz="2800" dirty="0">
                <a:latin typeface="HelloAntsClose" panose="02000603000000000000" pitchFamily="2" charset="0"/>
                <a:ea typeface="HelloAntsClose" panose="02000603000000000000" pitchFamily="2" charset="0"/>
              </a:rPr>
              <a:t>+ Small Group Instruction (Based on Data)</a:t>
            </a:r>
          </a:p>
          <a:p>
            <a:pPr lvl="1"/>
            <a:r>
              <a:rPr lang="en-US" sz="2800" dirty="0">
                <a:latin typeface="HelloAntsClose" panose="02000603000000000000" pitchFamily="2" charset="0"/>
                <a:ea typeface="HelloAntsClose" panose="02000603000000000000" pitchFamily="2" charset="0"/>
              </a:rPr>
              <a:t>+ One on one conferencing </a:t>
            </a:r>
          </a:p>
          <a:p>
            <a:pPr lvl="1"/>
            <a:r>
              <a:rPr lang="en-US" sz="2800" dirty="0">
                <a:latin typeface="HelloAntsClose" panose="02000603000000000000" pitchFamily="2" charset="0"/>
                <a:ea typeface="HelloAntsClose" panose="02000603000000000000" pitchFamily="2" charset="0"/>
              </a:rPr>
              <a:t>+ Continuous Achievement </a:t>
            </a:r>
          </a:p>
        </p:txBody>
      </p:sp>
      <p:sp>
        <p:nvSpPr>
          <p:cNvPr id="5" name="TextBox 4">
            <a:extLst>
              <a:ext uri="{FF2B5EF4-FFF2-40B4-BE49-F238E27FC236}">
                <a16:creationId xmlns:a16="http://schemas.microsoft.com/office/drawing/2014/main" id="{BC727A72-D6C8-4172-B20A-4E310BD9AA39}"/>
              </a:ext>
            </a:extLst>
          </p:cNvPr>
          <p:cNvSpPr txBox="1"/>
          <p:nvPr/>
        </p:nvSpPr>
        <p:spPr>
          <a:xfrm>
            <a:off x="1066800" y="1174812"/>
            <a:ext cx="7010400" cy="1015663"/>
          </a:xfrm>
          <a:prstGeom prst="rect">
            <a:avLst/>
          </a:prstGeom>
          <a:noFill/>
        </p:spPr>
        <p:txBody>
          <a:bodyPr wrap="square" rtlCol="0">
            <a:spAutoFit/>
          </a:bodyPr>
          <a:lstStyle/>
          <a:p>
            <a:pPr algn="ctr"/>
            <a:r>
              <a:rPr lang="en-US" sz="6000" dirty="0">
                <a:latin typeface="HelloStarbucks" panose="02000603000000000000" pitchFamily="2" charset="0"/>
                <a:ea typeface="HelloStarbucks" panose="02000603000000000000" pitchFamily="2" charset="0"/>
              </a:rPr>
              <a:t>Ela Instruction</a:t>
            </a:r>
          </a:p>
        </p:txBody>
      </p:sp>
    </p:spTree>
    <p:extLst>
      <p:ext uri="{BB962C8B-B14F-4D97-AF65-F5344CB8AC3E}">
        <p14:creationId xmlns:p14="http://schemas.microsoft.com/office/powerpoint/2010/main" val="1318809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19B7F-B7DE-4242-B508-9124F793479A}"/>
              </a:ext>
            </a:extLst>
          </p:cNvPr>
          <p:cNvSpPr>
            <a:spLocks noGrp="1"/>
          </p:cNvSpPr>
          <p:nvPr>
            <p:ph type="title"/>
          </p:nvPr>
        </p:nvSpPr>
        <p:spPr/>
        <p:txBody>
          <a:bodyPr/>
          <a:lstStyle/>
          <a:p>
            <a:r>
              <a:rPr lang="en-US" dirty="0"/>
              <a:t>Why Readers and Writers Workshop?</a:t>
            </a:r>
          </a:p>
        </p:txBody>
      </p:sp>
      <p:sp>
        <p:nvSpPr>
          <p:cNvPr id="3" name="Content Placeholder 2">
            <a:extLst>
              <a:ext uri="{FF2B5EF4-FFF2-40B4-BE49-F238E27FC236}">
                <a16:creationId xmlns:a16="http://schemas.microsoft.com/office/drawing/2014/main" id="{C0AD9F76-2383-4E9F-8DD5-3899E66F4B19}"/>
              </a:ext>
            </a:extLst>
          </p:cNvPr>
          <p:cNvSpPr>
            <a:spLocks noGrp="1"/>
          </p:cNvSpPr>
          <p:nvPr>
            <p:ph idx="1"/>
          </p:nvPr>
        </p:nvSpPr>
        <p:spPr/>
        <p:txBody>
          <a:bodyPr>
            <a:normAutofit fontScale="92500" lnSpcReduction="10000"/>
          </a:bodyPr>
          <a:lstStyle/>
          <a:p>
            <a:r>
              <a:rPr lang="en-US" dirty="0"/>
              <a:t>“…students become powerful readers and writers who read and write for real reasons - to advocate for themselves and others, to deepen their own and others’ knowledge, to illuminate the lives they live and the world they are a part of.”  </a:t>
            </a:r>
          </a:p>
          <a:p>
            <a:endParaRPr lang="en-US" dirty="0"/>
          </a:p>
          <a:p>
            <a:r>
              <a:rPr lang="en-US" dirty="0"/>
              <a:t>Our work aims to prepare kids for any reading and writing task they will face or set themselves, to turn them into life-long, confident readers and writers who display agency and independence in their future endeavors. </a:t>
            </a:r>
          </a:p>
          <a:p>
            <a:endParaRPr lang="en-US" dirty="0"/>
          </a:p>
          <a:p>
            <a:pPr marL="0" indent="0">
              <a:buNone/>
            </a:pPr>
            <a:r>
              <a:rPr lang="en-US" dirty="0"/>
              <a:t>	The Reading &amp; Writing Project</a:t>
            </a:r>
          </a:p>
          <a:p>
            <a:pPr marL="0" indent="0">
              <a:buNone/>
            </a:pPr>
            <a:r>
              <a:rPr lang="en-US" dirty="0"/>
              <a:t>	Teacher’s College, Columbia University</a:t>
            </a:r>
          </a:p>
          <a:p>
            <a:endParaRPr lang="en-US" dirty="0"/>
          </a:p>
        </p:txBody>
      </p:sp>
    </p:spTree>
    <p:extLst>
      <p:ext uri="{BB962C8B-B14F-4D97-AF65-F5344CB8AC3E}">
        <p14:creationId xmlns:p14="http://schemas.microsoft.com/office/powerpoint/2010/main" val="2909683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8112-BED0-4809-8599-A3EA7D79D0BE}"/>
              </a:ext>
            </a:extLst>
          </p:cNvPr>
          <p:cNvSpPr>
            <a:spLocks noGrp="1"/>
          </p:cNvSpPr>
          <p:nvPr>
            <p:ph type="title"/>
          </p:nvPr>
        </p:nvSpPr>
        <p:spPr/>
        <p:txBody>
          <a:bodyPr>
            <a:normAutofit/>
          </a:bodyPr>
          <a:lstStyle/>
          <a:p>
            <a:r>
              <a:rPr lang="en-US" dirty="0"/>
              <a:t>What is a reader’s workshop and what does it look like?</a:t>
            </a:r>
          </a:p>
        </p:txBody>
      </p:sp>
      <p:sp>
        <p:nvSpPr>
          <p:cNvPr id="3" name="Content Placeholder 2">
            <a:extLst>
              <a:ext uri="{FF2B5EF4-FFF2-40B4-BE49-F238E27FC236}">
                <a16:creationId xmlns:a16="http://schemas.microsoft.com/office/drawing/2014/main" id="{F688A645-471C-4E20-8364-B050B6C663D6}"/>
              </a:ext>
            </a:extLst>
          </p:cNvPr>
          <p:cNvSpPr>
            <a:spLocks noGrp="1"/>
          </p:cNvSpPr>
          <p:nvPr>
            <p:ph idx="1"/>
          </p:nvPr>
        </p:nvSpPr>
        <p:spPr/>
        <p:txBody>
          <a:bodyPr>
            <a:normAutofit/>
          </a:bodyPr>
          <a:lstStyle/>
          <a:p>
            <a:pPr marL="0" indent="0">
              <a:buNone/>
            </a:pPr>
            <a:r>
              <a:rPr lang="en-US" dirty="0"/>
              <a:t>Reader’s workshop is a literature-based program where students read and respond to meaningful text while focusing on a reading skill. Students choose what they read as they implement the skill.</a:t>
            </a:r>
          </a:p>
          <a:p>
            <a:endParaRPr lang="en-US" dirty="0"/>
          </a:p>
          <a:p>
            <a:pPr marL="0" indent="0">
              <a:buNone/>
            </a:pPr>
            <a:r>
              <a:rPr lang="en-US" dirty="0"/>
              <a:t>The teacher delivers a short mini-lesson on a comprehension skill; then students practice the skill during independent reading time. Students focus on the skill while reading and responding to the text to help them make a connection with the concept being taught. </a:t>
            </a:r>
          </a:p>
          <a:p>
            <a:endParaRPr lang="en-US" dirty="0"/>
          </a:p>
        </p:txBody>
      </p:sp>
    </p:spTree>
    <p:extLst>
      <p:ext uri="{BB962C8B-B14F-4D97-AF65-F5344CB8AC3E}">
        <p14:creationId xmlns:p14="http://schemas.microsoft.com/office/powerpoint/2010/main" val="2651643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B344128-6A09-4BCF-876C-8EFD0954026E}"/>
              </a:ext>
            </a:extLst>
          </p:cNvPr>
          <p:cNvSpPr/>
          <p:nvPr/>
        </p:nvSpPr>
        <p:spPr>
          <a:xfrm>
            <a:off x="787400" y="807720"/>
            <a:ext cx="7569200" cy="5242560"/>
          </a:xfrm>
          <a:prstGeom prst="roundRect">
            <a:avLst/>
          </a:prstGeom>
          <a:solidFill>
            <a:schemeClr val="bg1"/>
          </a:solidFill>
          <a:ln w="76200">
            <a:solidFill>
              <a:srgbClr val="2D8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3E15ECB-D087-49B7-AD70-2B936CB41BDE}"/>
              </a:ext>
            </a:extLst>
          </p:cNvPr>
          <p:cNvSpPr/>
          <p:nvPr/>
        </p:nvSpPr>
        <p:spPr>
          <a:xfrm>
            <a:off x="508000" y="2930924"/>
            <a:ext cx="7569200" cy="3108543"/>
          </a:xfrm>
          <a:prstGeom prst="rect">
            <a:avLst/>
          </a:prstGeom>
        </p:spPr>
        <p:txBody>
          <a:bodyPr wrap="square">
            <a:spAutoFit/>
          </a:bodyPr>
          <a:lstStyle/>
          <a:p>
            <a:pPr lvl="1" algn="ctr"/>
            <a:r>
              <a:rPr lang="en-US" sz="2800" dirty="0">
                <a:latin typeface="HelloAntsClose" panose="02000603000000000000" pitchFamily="2" charset="0"/>
                <a:ea typeface="HelloAntsClose" panose="02000603000000000000" pitchFamily="2" charset="0"/>
              </a:rPr>
              <a:t>The IB Primary Years Program prepares students to become active, caring, lifelong learners who demonstrate respect for themselves and others and have the capacity to participate in the world around them. It focuses on the development of the whole child. </a:t>
            </a:r>
          </a:p>
        </p:txBody>
      </p:sp>
      <p:sp>
        <p:nvSpPr>
          <p:cNvPr id="5" name="TextBox 4">
            <a:extLst>
              <a:ext uri="{FF2B5EF4-FFF2-40B4-BE49-F238E27FC236}">
                <a16:creationId xmlns:a16="http://schemas.microsoft.com/office/drawing/2014/main" id="{AAA40F9E-C8E2-4833-B949-C732DBA360B2}"/>
              </a:ext>
            </a:extLst>
          </p:cNvPr>
          <p:cNvSpPr txBox="1"/>
          <p:nvPr/>
        </p:nvSpPr>
        <p:spPr>
          <a:xfrm>
            <a:off x="1066800" y="991932"/>
            <a:ext cx="7010400" cy="1938992"/>
          </a:xfrm>
          <a:prstGeom prst="rect">
            <a:avLst/>
          </a:prstGeom>
          <a:noFill/>
        </p:spPr>
        <p:txBody>
          <a:bodyPr wrap="square" rtlCol="0">
            <a:spAutoFit/>
          </a:bodyPr>
          <a:lstStyle/>
          <a:p>
            <a:pPr algn="ctr"/>
            <a:r>
              <a:rPr lang="en-US" sz="6000" dirty="0">
                <a:latin typeface="HelloStarbucks" panose="02000603000000000000" pitchFamily="2" charset="0"/>
                <a:ea typeface="HelloStarbucks" panose="02000603000000000000" pitchFamily="2" charset="0"/>
              </a:rPr>
              <a:t>International Baccalaureate </a:t>
            </a:r>
          </a:p>
        </p:txBody>
      </p:sp>
    </p:spTree>
    <p:extLst>
      <p:ext uri="{BB962C8B-B14F-4D97-AF65-F5344CB8AC3E}">
        <p14:creationId xmlns:p14="http://schemas.microsoft.com/office/powerpoint/2010/main" val="4062215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B344128-6A09-4BCF-876C-8EFD0954026E}"/>
              </a:ext>
            </a:extLst>
          </p:cNvPr>
          <p:cNvSpPr/>
          <p:nvPr/>
        </p:nvSpPr>
        <p:spPr>
          <a:xfrm>
            <a:off x="787400" y="807720"/>
            <a:ext cx="7569200" cy="5242560"/>
          </a:xfrm>
          <a:prstGeom prst="roundRect">
            <a:avLst/>
          </a:prstGeom>
          <a:solidFill>
            <a:schemeClr val="bg1"/>
          </a:solidFill>
          <a:ln w="76200">
            <a:solidFill>
              <a:srgbClr val="2D8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BEF322A-22E2-45A9-8DDC-2112EF5E67AA}"/>
              </a:ext>
            </a:extLst>
          </p:cNvPr>
          <p:cNvSpPr/>
          <p:nvPr/>
        </p:nvSpPr>
        <p:spPr>
          <a:xfrm>
            <a:off x="1524000" y="2940405"/>
            <a:ext cx="4572000" cy="3108543"/>
          </a:xfrm>
          <a:prstGeom prst="rect">
            <a:avLst/>
          </a:prstGeom>
        </p:spPr>
        <p:txBody>
          <a:bodyPr>
            <a:spAutoFit/>
          </a:bodyPr>
          <a:lstStyle/>
          <a:p>
            <a:r>
              <a:rPr lang="en-US" sz="2800" dirty="0">
                <a:latin typeface="HelloAntsClose" panose="02000603000000000000" pitchFamily="2" charset="0"/>
                <a:ea typeface="HelloAntsClose" panose="02000603000000000000" pitchFamily="2" charset="0"/>
              </a:rPr>
              <a:t>+ 6 transdisciplinary themes</a:t>
            </a:r>
          </a:p>
          <a:p>
            <a:r>
              <a:rPr lang="en-US" sz="2800" dirty="0">
                <a:latin typeface="HelloAntsClose" panose="02000603000000000000" pitchFamily="2" charset="0"/>
                <a:ea typeface="HelloAntsClose" panose="02000603000000000000" pitchFamily="2" charset="0"/>
              </a:rPr>
              <a:t>+ Learner Profile</a:t>
            </a:r>
          </a:p>
          <a:p>
            <a:r>
              <a:rPr lang="en-US" sz="2800" dirty="0">
                <a:latin typeface="HelloAntsClose" panose="02000603000000000000" pitchFamily="2" charset="0"/>
                <a:ea typeface="HelloAntsClose" panose="02000603000000000000" pitchFamily="2" charset="0"/>
              </a:rPr>
              <a:t>+ IB Attitudes </a:t>
            </a:r>
          </a:p>
          <a:p>
            <a:r>
              <a:rPr lang="en-US" sz="2800" dirty="0">
                <a:latin typeface="HelloAntsClose" panose="02000603000000000000" pitchFamily="2" charset="0"/>
                <a:ea typeface="HelloAntsClose" panose="02000603000000000000" pitchFamily="2" charset="0"/>
              </a:rPr>
              <a:t>+ Spanish for 1st –5th </a:t>
            </a:r>
          </a:p>
          <a:p>
            <a:r>
              <a:rPr lang="en-US" sz="2800" dirty="0">
                <a:latin typeface="HelloAntsClose" panose="02000603000000000000" pitchFamily="2" charset="0"/>
                <a:ea typeface="HelloAntsClose" panose="02000603000000000000" pitchFamily="2" charset="0"/>
              </a:rPr>
              <a:t>+ Cookies for Character </a:t>
            </a:r>
          </a:p>
          <a:p>
            <a:r>
              <a:rPr lang="en-US" sz="2800" dirty="0">
                <a:latin typeface="HelloAntsClose" panose="02000603000000000000" pitchFamily="2" charset="0"/>
                <a:ea typeface="HelloAntsClose" panose="02000603000000000000" pitchFamily="2" charset="0"/>
              </a:rPr>
              <a:t>+ International Inquirer </a:t>
            </a:r>
          </a:p>
          <a:p>
            <a:r>
              <a:rPr lang="en-US" sz="2800" dirty="0">
                <a:latin typeface="HelloAntsClose" panose="02000603000000000000" pitchFamily="2" charset="0"/>
                <a:ea typeface="HelloAntsClose" panose="02000603000000000000" pitchFamily="2" charset="0"/>
              </a:rPr>
              <a:t>+ Service Projects</a:t>
            </a:r>
          </a:p>
        </p:txBody>
      </p:sp>
      <p:sp>
        <p:nvSpPr>
          <p:cNvPr id="5" name="TextBox 4">
            <a:extLst>
              <a:ext uri="{FF2B5EF4-FFF2-40B4-BE49-F238E27FC236}">
                <a16:creationId xmlns:a16="http://schemas.microsoft.com/office/drawing/2014/main" id="{0A551E21-E779-4C28-8594-1515C4BCA05E}"/>
              </a:ext>
            </a:extLst>
          </p:cNvPr>
          <p:cNvSpPr txBox="1"/>
          <p:nvPr/>
        </p:nvSpPr>
        <p:spPr>
          <a:xfrm>
            <a:off x="1066800" y="991932"/>
            <a:ext cx="7010400" cy="1938992"/>
          </a:xfrm>
          <a:prstGeom prst="rect">
            <a:avLst/>
          </a:prstGeom>
          <a:noFill/>
        </p:spPr>
        <p:txBody>
          <a:bodyPr wrap="square" rtlCol="0">
            <a:spAutoFit/>
          </a:bodyPr>
          <a:lstStyle/>
          <a:p>
            <a:pPr algn="ctr"/>
            <a:r>
              <a:rPr lang="en-US" sz="6000" dirty="0">
                <a:latin typeface="HelloStarbucks" panose="02000603000000000000" pitchFamily="2" charset="0"/>
                <a:ea typeface="HelloStarbucks" panose="02000603000000000000" pitchFamily="2" charset="0"/>
              </a:rPr>
              <a:t>International Baccalaureate </a:t>
            </a:r>
          </a:p>
        </p:txBody>
      </p:sp>
      <p:pic>
        <p:nvPicPr>
          <p:cNvPr id="6" name="Picture 5">
            <a:extLst>
              <a:ext uri="{FF2B5EF4-FFF2-40B4-BE49-F238E27FC236}">
                <a16:creationId xmlns:a16="http://schemas.microsoft.com/office/drawing/2014/main" id="{D2383229-4113-4C10-B1F2-E269C80C7437}"/>
              </a:ext>
            </a:extLst>
          </p:cNvPr>
          <p:cNvPicPr>
            <a:picLocks noChangeAspect="1"/>
          </p:cNvPicPr>
          <p:nvPr/>
        </p:nvPicPr>
        <p:blipFill>
          <a:blip r:embed="rId3"/>
          <a:stretch>
            <a:fillRect/>
          </a:stretch>
        </p:blipFill>
        <p:spPr>
          <a:xfrm>
            <a:off x="5170726" y="3429000"/>
            <a:ext cx="3072650" cy="1896020"/>
          </a:xfrm>
          <a:prstGeom prst="rect">
            <a:avLst/>
          </a:prstGeom>
        </p:spPr>
      </p:pic>
    </p:spTree>
    <p:extLst>
      <p:ext uri="{BB962C8B-B14F-4D97-AF65-F5344CB8AC3E}">
        <p14:creationId xmlns:p14="http://schemas.microsoft.com/office/powerpoint/2010/main" val="3015923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B344128-6A09-4BCF-876C-8EFD0954026E}"/>
              </a:ext>
            </a:extLst>
          </p:cNvPr>
          <p:cNvSpPr/>
          <p:nvPr/>
        </p:nvSpPr>
        <p:spPr>
          <a:xfrm>
            <a:off x="787400" y="807720"/>
            <a:ext cx="7569200" cy="5242560"/>
          </a:xfrm>
          <a:prstGeom prst="roundRect">
            <a:avLst/>
          </a:prstGeom>
          <a:solidFill>
            <a:schemeClr val="bg1"/>
          </a:solidFill>
          <a:ln w="76200">
            <a:solidFill>
              <a:srgbClr val="2D8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2FBC8EB-9EF5-4CCC-9DBD-27B9BF8B237F}"/>
              </a:ext>
            </a:extLst>
          </p:cNvPr>
          <p:cNvSpPr txBox="1"/>
          <p:nvPr/>
        </p:nvSpPr>
        <p:spPr>
          <a:xfrm>
            <a:off x="1066800" y="4217790"/>
            <a:ext cx="7010400" cy="954107"/>
          </a:xfrm>
          <a:prstGeom prst="rect">
            <a:avLst/>
          </a:prstGeom>
          <a:noFill/>
        </p:spPr>
        <p:txBody>
          <a:bodyPr wrap="square" rtlCol="0">
            <a:spAutoFit/>
          </a:bodyPr>
          <a:lstStyle/>
          <a:p>
            <a:pPr algn="ctr"/>
            <a:r>
              <a:rPr lang="en-US" sz="2800" dirty="0">
                <a:latin typeface="HelloAbracadabra" panose="02000603000000000000" pitchFamily="2" charset="0"/>
                <a:ea typeface="HelloAbracadabra" panose="02000603000000000000" pitchFamily="2" charset="0"/>
              </a:rPr>
              <a:t>To develop self-motivating, globally minded thinkers through inquiry and reflection.</a:t>
            </a:r>
          </a:p>
        </p:txBody>
      </p:sp>
      <p:sp>
        <p:nvSpPr>
          <p:cNvPr id="5" name="TextBox 4">
            <a:extLst>
              <a:ext uri="{FF2B5EF4-FFF2-40B4-BE49-F238E27FC236}">
                <a16:creationId xmlns:a16="http://schemas.microsoft.com/office/drawing/2014/main" id="{19BBF64C-06C4-481D-978D-F09EEE78A17D}"/>
              </a:ext>
            </a:extLst>
          </p:cNvPr>
          <p:cNvSpPr txBox="1"/>
          <p:nvPr/>
        </p:nvSpPr>
        <p:spPr>
          <a:xfrm>
            <a:off x="1137920" y="3252590"/>
            <a:ext cx="7010400" cy="646331"/>
          </a:xfrm>
          <a:prstGeom prst="rect">
            <a:avLst/>
          </a:prstGeom>
          <a:noFill/>
        </p:spPr>
        <p:txBody>
          <a:bodyPr wrap="square" rtlCol="0">
            <a:spAutoFit/>
          </a:bodyPr>
          <a:lstStyle/>
          <a:p>
            <a:pPr algn="ctr"/>
            <a:r>
              <a:rPr lang="en-US" sz="3600" dirty="0">
                <a:latin typeface="HelloAbracadabra" panose="02000603000000000000" pitchFamily="2" charset="0"/>
                <a:ea typeface="HelloAbracadabra" panose="02000603000000000000" pitchFamily="2" charset="0"/>
              </a:rPr>
              <a:t>Mission Statement:</a:t>
            </a:r>
          </a:p>
        </p:txBody>
      </p:sp>
      <p:pic>
        <p:nvPicPr>
          <p:cNvPr id="3" name="Picture 2">
            <a:extLst>
              <a:ext uri="{FF2B5EF4-FFF2-40B4-BE49-F238E27FC236}">
                <a16:creationId xmlns:a16="http://schemas.microsoft.com/office/drawing/2014/main" id="{F1586F6E-0972-41B6-A79E-2C95EAC598DD}"/>
              </a:ext>
            </a:extLst>
          </p:cNvPr>
          <p:cNvPicPr>
            <a:picLocks noChangeAspect="1"/>
          </p:cNvPicPr>
          <p:nvPr/>
        </p:nvPicPr>
        <p:blipFill>
          <a:blip r:embed="rId3"/>
          <a:stretch>
            <a:fillRect/>
          </a:stretch>
        </p:blipFill>
        <p:spPr>
          <a:xfrm>
            <a:off x="3604895" y="1295421"/>
            <a:ext cx="2076450" cy="1638300"/>
          </a:xfrm>
          <a:prstGeom prst="rect">
            <a:avLst/>
          </a:prstGeom>
        </p:spPr>
      </p:pic>
    </p:spTree>
    <p:extLst>
      <p:ext uri="{BB962C8B-B14F-4D97-AF65-F5344CB8AC3E}">
        <p14:creationId xmlns:p14="http://schemas.microsoft.com/office/powerpoint/2010/main" val="3925675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B344128-6A09-4BCF-876C-8EFD0954026E}"/>
              </a:ext>
            </a:extLst>
          </p:cNvPr>
          <p:cNvSpPr/>
          <p:nvPr/>
        </p:nvSpPr>
        <p:spPr>
          <a:xfrm>
            <a:off x="787400" y="807720"/>
            <a:ext cx="7569200" cy="5242560"/>
          </a:xfrm>
          <a:prstGeom prst="roundRect">
            <a:avLst/>
          </a:prstGeom>
          <a:solidFill>
            <a:schemeClr val="bg1"/>
          </a:solidFill>
          <a:ln w="76200">
            <a:solidFill>
              <a:srgbClr val="2D8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BEF322A-22E2-45A9-8DDC-2112EF5E67AA}"/>
              </a:ext>
            </a:extLst>
          </p:cNvPr>
          <p:cNvSpPr/>
          <p:nvPr/>
        </p:nvSpPr>
        <p:spPr>
          <a:xfrm>
            <a:off x="2540000" y="2930924"/>
            <a:ext cx="4572000" cy="3231654"/>
          </a:xfrm>
          <a:prstGeom prst="rect">
            <a:avLst/>
          </a:prstGeom>
        </p:spPr>
        <p:txBody>
          <a:bodyPr>
            <a:spAutoFit/>
          </a:bodyPr>
          <a:lstStyle/>
          <a:p>
            <a:r>
              <a:rPr lang="en-US" sz="2200" dirty="0">
                <a:latin typeface="HelloAntsClose" panose="02000603000000000000" pitchFamily="2" charset="0"/>
                <a:ea typeface="HelloAntsClose" panose="02000603000000000000" pitchFamily="2" charset="0"/>
              </a:rPr>
              <a:t>Inquiry Units:</a:t>
            </a:r>
          </a:p>
          <a:p>
            <a:pPr lvl="1"/>
            <a:r>
              <a:rPr lang="en-US" sz="2200" dirty="0">
                <a:latin typeface="HelloAntsClose" panose="02000603000000000000" pitchFamily="2" charset="0"/>
                <a:ea typeface="HelloAntsClose" panose="02000603000000000000" pitchFamily="2" charset="0"/>
              </a:rPr>
              <a:t>1. How the World Works</a:t>
            </a:r>
          </a:p>
          <a:p>
            <a:pPr lvl="1"/>
            <a:r>
              <a:rPr lang="en-US" sz="2200" dirty="0">
                <a:latin typeface="HelloAntsClose" panose="02000603000000000000" pitchFamily="2" charset="0"/>
                <a:ea typeface="HelloAntsClose" panose="02000603000000000000" pitchFamily="2" charset="0"/>
              </a:rPr>
              <a:t>2. How We Express Ourselves</a:t>
            </a:r>
          </a:p>
          <a:p>
            <a:pPr lvl="1"/>
            <a:r>
              <a:rPr lang="en-US" sz="2200" dirty="0">
                <a:latin typeface="HelloAntsClose" panose="02000603000000000000" pitchFamily="2" charset="0"/>
                <a:ea typeface="HelloAntsClose" panose="02000603000000000000" pitchFamily="2" charset="0"/>
              </a:rPr>
              <a:t>3. How we Organize Ourselves</a:t>
            </a:r>
          </a:p>
          <a:p>
            <a:pPr lvl="1"/>
            <a:r>
              <a:rPr lang="en-US" sz="2200" dirty="0">
                <a:latin typeface="HelloAntsClose" panose="02000603000000000000" pitchFamily="2" charset="0"/>
                <a:ea typeface="HelloAntsClose" panose="02000603000000000000" pitchFamily="2" charset="0"/>
              </a:rPr>
              <a:t>4. Where We Are in Place and Time</a:t>
            </a:r>
          </a:p>
          <a:p>
            <a:pPr lvl="1"/>
            <a:r>
              <a:rPr lang="en-US" sz="2200" dirty="0">
                <a:latin typeface="HelloAntsClose" panose="02000603000000000000" pitchFamily="2" charset="0"/>
                <a:ea typeface="HelloAntsClose" panose="02000603000000000000" pitchFamily="2" charset="0"/>
              </a:rPr>
              <a:t>5. Sharing the Planet</a:t>
            </a:r>
          </a:p>
          <a:p>
            <a:pPr lvl="1"/>
            <a:r>
              <a:rPr lang="en-US" sz="2200" dirty="0">
                <a:latin typeface="HelloAntsClose" panose="02000603000000000000" pitchFamily="2" charset="0"/>
                <a:ea typeface="HelloAntsClose" panose="02000603000000000000" pitchFamily="2" charset="0"/>
              </a:rPr>
              <a:t>6. Who We Are</a:t>
            </a:r>
          </a:p>
          <a:p>
            <a:endParaRPr lang="en-US" sz="2800" dirty="0">
              <a:latin typeface="APLKinderPeeps" panose="02000603000000000000" pitchFamily="2" charset="0"/>
              <a:ea typeface="APLKinderPeeps" panose="02000603000000000000" pitchFamily="2" charset="0"/>
            </a:endParaRPr>
          </a:p>
        </p:txBody>
      </p:sp>
      <p:sp>
        <p:nvSpPr>
          <p:cNvPr id="5" name="TextBox 4">
            <a:extLst>
              <a:ext uri="{FF2B5EF4-FFF2-40B4-BE49-F238E27FC236}">
                <a16:creationId xmlns:a16="http://schemas.microsoft.com/office/drawing/2014/main" id="{0A551E21-E779-4C28-8594-1515C4BCA05E}"/>
              </a:ext>
            </a:extLst>
          </p:cNvPr>
          <p:cNvSpPr txBox="1"/>
          <p:nvPr/>
        </p:nvSpPr>
        <p:spPr>
          <a:xfrm>
            <a:off x="1066800" y="991932"/>
            <a:ext cx="7010400" cy="1938992"/>
          </a:xfrm>
          <a:prstGeom prst="rect">
            <a:avLst/>
          </a:prstGeom>
          <a:noFill/>
        </p:spPr>
        <p:txBody>
          <a:bodyPr wrap="square" rtlCol="0">
            <a:spAutoFit/>
          </a:bodyPr>
          <a:lstStyle/>
          <a:p>
            <a:pPr algn="ctr"/>
            <a:r>
              <a:rPr lang="en-US" sz="6000" dirty="0">
                <a:latin typeface="HelloStarbucks" panose="02000603000000000000" pitchFamily="2" charset="0"/>
                <a:ea typeface="HelloStarbucks" panose="02000603000000000000" pitchFamily="2" charset="0"/>
              </a:rPr>
              <a:t>International Baccalaureate </a:t>
            </a:r>
          </a:p>
        </p:txBody>
      </p:sp>
    </p:spTree>
    <p:extLst>
      <p:ext uri="{BB962C8B-B14F-4D97-AF65-F5344CB8AC3E}">
        <p14:creationId xmlns:p14="http://schemas.microsoft.com/office/powerpoint/2010/main" val="2474493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B344128-6A09-4BCF-876C-8EFD0954026E}"/>
              </a:ext>
            </a:extLst>
          </p:cNvPr>
          <p:cNvSpPr/>
          <p:nvPr/>
        </p:nvSpPr>
        <p:spPr>
          <a:xfrm>
            <a:off x="787400" y="807720"/>
            <a:ext cx="7569200" cy="5242560"/>
          </a:xfrm>
          <a:prstGeom prst="roundRect">
            <a:avLst/>
          </a:prstGeom>
          <a:solidFill>
            <a:schemeClr val="bg1"/>
          </a:solidFill>
          <a:ln w="76200">
            <a:solidFill>
              <a:srgbClr val="2D8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3">
            <a:extLst>
              <a:ext uri="{FF2B5EF4-FFF2-40B4-BE49-F238E27FC236}">
                <a16:creationId xmlns:a16="http://schemas.microsoft.com/office/drawing/2014/main" id="{63C56601-858C-44A0-8BD3-E39D694E8AEE}"/>
              </a:ext>
            </a:extLst>
          </p:cNvPr>
          <p:cNvPicPr>
            <a:picLocks noChangeAspect="1"/>
          </p:cNvPicPr>
          <p:nvPr/>
        </p:nvPicPr>
        <p:blipFill>
          <a:blip r:embed="rId3"/>
          <a:stretch>
            <a:fillRect/>
          </a:stretch>
        </p:blipFill>
        <p:spPr>
          <a:xfrm>
            <a:off x="1000026" y="2628584"/>
            <a:ext cx="7143947" cy="2761376"/>
          </a:xfrm>
          <a:prstGeom prst="rect">
            <a:avLst/>
          </a:prstGeom>
        </p:spPr>
      </p:pic>
      <p:sp>
        <p:nvSpPr>
          <p:cNvPr id="5" name="TextBox 4">
            <a:extLst>
              <a:ext uri="{FF2B5EF4-FFF2-40B4-BE49-F238E27FC236}">
                <a16:creationId xmlns:a16="http://schemas.microsoft.com/office/drawing/2014/main" id="{6D12E303-E82E-4D6C-810C-4DE0FF04C271}"/>
              </a:ext>
            </a:extLst>
          </p:cNvPr>
          <p:cNvSpPr txBox="1"/>
          <p:nvPr/>
        </p:nvSpPr>
        <p:spPr>
          <a:xfrm>
            <a:off x="1066799" y="1058924"/>
            <a:ext cx="7010400" cy="1569660"/>
          </a:xfrm>
          <a:prstGeom prst="rect">
            <a:avLst/>
          </a:prstGeom>
          <a:noFill/>
        </p:spPr>
        <p:txBody>
          <a:bodyPr wrap="square" rtlCol="0">
            <a:spAutoFit/>
          </a:bodyPr>
          <a:lstStyle/>
          <a:p>
            <a:pPr algn="ctr"/>
            <a:r>
              <a:rPr lang="en-US" sz="4800" dirty="0">
                <a:latin typeface="HelloStarbucks" panose="02000603000000000000" pitchFamily="2" charset="0"/>
                <a:ea typeface="HelloStarbucks" panose="02000603000000000000" pitchFamily="2" charset="0"/>
              </a:rPr>
              <a:t>Student Success Skills Curriculum</a:t>
            </a:r>
          </a:p>
        </p:txBody>
      </p:sp>
    </p:spTree>
    <p:extLst>
      <p:ext uri="{BB962C8B-B14F-4D97-AF65-F5344CB8AC3E}">
        <p14:creationId xmlns:p14="http://schemas.microsoft.com/office/powerpoint/2010/main" val="1003642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B344128-6A09-4BCF-876C-8EFD0954026E}"/>
              </a:ext>
            </a:extLst>
          </p:cNvPr>
          <p:cNvSpPr/>
          <p:nvPr/>
        </p:nvSpPr>
        <p:spPr>
          <a:xfrm>
            <a:off x="787400" y="807720"/>
            <a:ext cx="7569200" cy="5242560"/>
          </a:xfrm>
          <a:prstGeom prst="roundRect">
            <a:avLst/>
          </a:prstGeom>
          <a:solidFill>
            <a:schemeClr val="bg1"/>
          </a:solidFill>
          <a:ln w="76200">
            <a:solidFill>
              <a:srgbClr val="2D8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ABE754F-1F00-4811-9653-AD49AD1863F6}"/>
              </a:ext>
            </a:extLst>
          </p:cNvPr>
          <p:cNvSpPr/>
          <p:nvPr/>
        </p:nvSpPr>
        <p:spPr>
          <a:xfrm>
            <a:off x="2286000" y="2811735"/>
            <a:ext cx="4572000" cy="3108543"/>
          </a:xfrm>
          <a:prstGeom prst="rect">
            <a:avLst/>
          </a:prstGeom>
        </p:spPr>
        <p:txBody>
          <a:bodyPr>
            <a:spAutoFit/>
          </a:bodyPr>
          <a:lstStyle/>
          <a:p>
            <a:r>
              <a:rPr lang="en-US" sz="2800" dirty="0">
                <a:latin typeface="HelloAntsClose" panose="02000603000000000000" pitchFamily="2" charset="0"/>
                <a:ea typeface="HelloAntsClose" panose="02000603000000000000" pitchFamily="2" charset="0"/>
              </a:rPr>
              <a:t>+ End of Unit Assessments </a:t>
            </a:r>
          </a:p>
          <a:p>
            <a:r>
              <a:rPr lang="en-US" sz="2800" dirty="0">
                <a:latin typeface="HelloAntsClose" panose="02000603000000000000" pitchFamily="2" charset="0"/>
                <a:ea typeface="HelloAntsClose" panose="02000603000000000000" pitchFamily="2" charset="0"/>
              </a:rPr>
              <a:t>+ Performance Tasks</a:t>
            </a:r>
          </a:p>
          <a:p>
            <a:r>
              <a:rPr lang="en-US" sz="2800" dirty="0">
                <a:latin typeface="HelloAntsClose" panose="02000603000000000000" pitchFamily="2" charset="0"/>
                <a:ea typeface="HelloAntsClose" panose="02000603000000000000" pitchFamily="2" charset="0"/>
              </a:rPr>
              <a:t>+ Quizzes</a:t>
            </a:r>
          </a:p>
          <a:p>
            <a:r>
              <a:rPr lang="en-US" sz="2800" dirty="0">
                <a:latin typeface="HelloAntsClose" panose="02000603000000000000" pitchFamily="2" charset="0"/>
                <a:ea typeface="HelloAntsClose" panose="02000603000000000000" pitchFamily="2" charset="0"/>
              </a:rPr>
              <a:t>+ Class Assignments </a:t>
            </a:r>
          </a:p>
          <a:p>
            <a:r>
              <a:rPr lang="en-US" sz="2800" dirty="0">
                <a:latin typeface="HelloAntsClose" panose="02000603000000000000" pitchFamily="2" charset="0"/>
                <a:ea typeface="HelloAntsClose" panose="02000603000000000000" pitchFamily="2" charset="0"/>
              </a:rPr>
              <a:t>+ Group Discussion </a:t>
            </a:r>
          </a:p>
          <a:p>
            <a:r>
              <a:rPr lang="en-US" sz="2800" dirty="0">
                <a:latin typeface="HelloAntsClose" panose="02000603000000000000" pitchFamily="2" charset="0"/>
                <a:ea typeface="HelloAntsClose" panose="02000603000000000000" pitchFamily="2" charset="0"/>
              </a:rPr>
              <a:t>+ </a:t>
            </a:r>
            <a:r>
              <a:rPr lang="en-US" sz="2800" dirty="0" err="1">
                <a:latin typeface="HelloAntsClose" panose="02000603000000000000" pitchFamily="2" charset="0"/>
                <a:ea typeface="HelloAntsClose" panose="02000603000000000000" pitchFamily="2" charset="0"/>
              </a:rPr>
              <a:t>iReady</a:t>
            </a:r>
            <a:r>
              <a:rPr lang="en-US" sz="2800" dirty="0">
                <a:latin typeface="HelloAntsClose" panose="02000603000000000000" pitchFamily="2" charset="0"/>
                <a:ea typeface="HelloAntsClose" panose="02000603000000000000" pitchFamily="2" charset="0"/>
              </a:rPr>
              <a:t> Universal Screener</a:t>
            </a:r>
          </a:p>
          <a:p>
            <a:pPr lvl="1"/>
            <a:r>
              <a:rPr lang="en-US" sz="2800" dirty="0">
                <a:latin typeface="HelloAntsClose" panose="02000603000000000000" pitchFamily="2" charset="0"/>
                <a:ea typeface="HelloAntsClose" panose="02000603000000000000" pitchFamily="2" charset="0"/>
              </a:rPr>
              <a:t>Fall, Winter, Spring</a:t>
            </a:r>
          </a:p>
        </p:txBody>
      </p:sp>
      <p:sp>
        <p:nvSpPr>
          <p:cNvPr id="5" name="TextBox 4">
            <a:extLst>
              <a:ext uri="{FF2B5EF4-FFF2-40B4-BE49-F238E27FC236}">
                <a16:creationId xmlns:a16="http://schemas.microsoft.com/office/drawing/2014/main" id="{4818BF9A-AEF6-4D69-BBA1-5E0C8EA41E1A}"/>
              </a:ext>
            </a:extLst>
          </p:cNvPr>
          <p:cNvSpPr txBox="1"/>
          <p:nvPr/>
        </p:nvSpPr>
        <p:spPr>
          <a:xfrm>
            <a:off x="1190090" y="937722"/>
            <a:ext cx="7010400" cy="1938992"/>
          </a:xfrm>
          <a:prstGeom prst="rect">
            <a:avLst/>
          </a:prstGeom>
          <a:noFill/>
        </p:spPr>
        <p:txBody>
          <a:bodyPr wrap="square" rtlCol="0">
            <a:spAutoFit/>
          </a:bodyPr>
          <a:lstStyle/>
          <a:p>
            <a:pPr algn="ctr"/>
            <a:r>
              <a:rPr lang="en-US" sz="6000" dirty="0">
                <a:latin typeface="HelloStarbucks" panose="02000603000000000000" pitchFamily="2" charset="0"/>
                <a:ea typeface="HelloStarbucks" panose="02000603000000000000" pitchFamily="2" charset="0"/>
              </a:rPr>
              <a:t>Assessing your Child</a:t>
            </a:r>
          </a:p>
        </p:txBody>
      </p:sp>
    </p:spTree>
    <p:extLst>
      <p:ext uri="{BB962C8B-B14F-4D97-AF65-F5344CB8AC3E}">
        <p14:creationId xmlns:p14="http://schemas.microsoft.com/office/powerpoint/2010/main" val="1539532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B344128-6A09-4BCF-876C-8EFD0954026E}"/>
              </a:ext>
            </a:extLst>
          </p:cNvPr>
          <p:cNvSpPr/>
          <p:nvPr/>
        </p:nvSpPr>
        <p:spPr>
          <a:xfrm>
            <a:off x="787400" y="807720"/>
            <a:ext cx="7569200" cy="5242560"/>
          </a:xfrm>
          <a:prstGeom prst="roundRect">
            <a:avLst/>
          </a:prstGeom>
          <a:solidFill>
            <a:schemeClr val="bg1"/>
          </a:solidFill>
          <a:ln w="76200">
            <a:solidFill>
              <a:srgbClr val="2D8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ABE754F-1F00-4811-9653-AD49AD1863F6}"/>
              </a:ext>
            </a:extLst>
          </p:cNvPr>
          <p:cNvSpPr/>
          <p:nvPr/>
        </p:nvSpPr>
        <p:spPr>
          <a:xfrm>
            <a:off x="2600960" y="2671100"/>
            <a:ext cx="4572000" cy="3046988"/>
          </a:xfrm>
          <a:prstGeom prst="rect">
            <a:avLst/>
          </a:prstGeom>
        </p:spPr>
        <p:txBody>
          <a:bodyPr>
            <a:spAutoFit/>
          </a:bodyPr>
          <a:lstStyle/>
          <a:p>
            <a:r>
              <a:rPr lang="en-US" sz="3200" dirty="0">
                <a:latin typeface="HelloAntsClose" panose="02000603000000000000" pitchFamily="2" charset="0"/>
                <a:ea typeface="HelloAntsClose" panose="02000603000000000000" pitchFamily="2" charset="0"/>
              </a:rPr>
              <a:t>+ Microsoft Teams</a:t>
            </a:r>
          </a:p>
          <a:p>
            <a:r>
              <a:rPr lang="en-US" sz="3200" dirty="0">
                <a:latin typeface="HelloAntsClose" panose="02000603000000000000" pitchFamily="2" charset="0"/>
                <a:ea typeface="HelloAntsClose" panose="02000603000000000000" pitchFamily="2" charset="0"/>
              </a:rPr>
              <a:t>+ Seesaw</a:t>
            </a:r>
          </a:p>
          <a:p>
            <a:r>
              <a:rPr lang="en-US" sz="3200" dirty="0">
                <a:latin typeface="HelloAntsClose" panose="02000603000000000000" pitchFamily="2" charset="0"/>
                <a:ea typeface="HelloAntsClose" panose="02000603000000000000" pitchFamily="2" charset="0"/>
              </a:rPr>
              <a:t>+ </a:t>
            </a:r>
            <a:r>
              <a:rPr lang="en-US" sz="3200" dirty="0" err="1">
                <a:latin typeface="HelloAntsClose" panose="02000603000000000000" pitchFamily="2" charset="0"/>
                <a:ea typeface="HelloAntsClose" panose="02000603000000000000" pitchFamily="2" charset="0"/>
              </a:rPr>
              <a:t>Classlink</a:t>
            </a:r>
            <a:endParaRPr lang="en-US" sz="3200" dirty="0">
              <a:latin typeface="HelloAntsClose" panose="02000603000000000000" pitchFamily="2" charset="0"/>
              <a:ea typeface="HelloAntsClose" panose="02000603000000000000" pitchFamily="2" charset="0"/>
            </a:endParaRPr>
          </a:p>
          <a:p>
            <a:r>
              <a:rPr lang="en-US" sz="3200" dirty="0">
                <a:latin typeface="HelloAntsClose" panose="02000603000000000000" pitchFamily="2" charset="0"/>
                <a:ea typeface="HelloAntsClose" panose="02000603000000000000" pitchFamily="2" charset="0"/>
              </a:rPr>
              <a:t>+ </a:t>
            </a:r>
            <a:r>
              <a:rPr lang="en-US" sz="3200" dirty="0" err="1">
                <a:latin typeface="HelloAntsClose" panose="02000603000000000000" pitchFamily="2" charset="0"/>
                <a:ea typeface="HelloAntsClose" panose="02000603000000000000" pitchFamily="2" charset="0"/>
              </a:rPr>
              <a:t>iReady</a:t>
            </a:r>
            <a:endParaRPr lang="en-US" sz="3200" dirty="0">
              <a:latin typeface="HelloAntsClose" panose="02000603000000000000" pitchFamily="2" charset="0"/>
              <a:ea typeface="HelloAntsClose" panose="02000603000000000000" pitchFamily="2" charset="0"/>
            </a:endParaRPr>
          </a:p>
          <a:p>
            <a:r>
              <a:rPr lang="en-US" sz="3200" dirty="0">
                <a:latin typeface="HelloAntsClose" panose="02000603000000000000" pitchFamily="2" charset="0"/>
                <a:ea typeface="HelloAntsClose" panose="02000603000000000000" pitchFamily="2" charset="0"/>
              </a:rPr>
              <a:t>+ Epic! Books</a:t>
            </a:r>
          </a:p>
          <a:p>
            <a:r>
              <a:rPr lang="en-US" sz="3200" dirty="0">
                <a:latin typeface="HelloAntsClose" panose="02000603000000000000" pitchFamily="2" charset="0"/>
                <a:ea typeface="HelloAntsClose" panose="02000603000000000000" pitchFamily="2" charset="0"/>
              </a:rPr>
              <a:t>+ RAZ Kids</a:t>
            </a:r>
          </a:p>
        </p:txBody>
      </p:sp>
      <p:sp>
        <p:nvSpPr>
          <p:cNvPr id="5" name="TextBox 4">
            <a:extLst>
              <a:ext uri="{FF2B5EF4-FFF2-40B4-BE49-F238E27FC236}">
                <a16:creationId xmlns:a16="http://schemas.microsoft.com/office/drawing/2014/main" id="{4818BF9A-AEF6-4D69-BBA1-5E0C8EA41E1A}"/>
              </a:ext>
            </a:extLst>
          </p:cNvPr>
          <p:cNvSpPr txBox="1"/>
          <p:nvPr/>
        </p:nvSpPr>
        <p:spPr>
          <a:xfrm>
            <a:off x="995680" y="1323246"/>
            <a:ext cx="7010400" cy="1015663"/>
          </a:xfrm>
          <a:prstGeom prst="rect">
            <a:avLst/>
          </a:prstGeom>
          <a:noFill/>
        </p:spPr>
        <p:txBody>
          <a:bodyPr wrap="square" rtlCol="0">
            <a:spAutoFit/>
          </a:bodyPr>
          <a:lstStyle/>
          <a:p>
            <a:pPr algn="ctr"/>
            <a:r>
              <a:rPr lang="en-US" sz="6000" dirty="0">
                <a:latin typeface="HelloStarbucks" panose="02000603000000000000" pitchFamily="2" charset="0"/>
                <a:ea typeface="HelloStarbucks" panose="02000603000000000000" pitchFamily="2" charset="0"/>
              </a:rPr>
              <a:t>Digital Platforms</a:t>
            </a:r>
          </a:p>
        </p:txBody>
      </p:sp>
    </p:spTree>
    <p:extLst>
      <p:ext uri="{BB962C8B-B14F-4D97-AF65-F5344CB8AC3E}">
        <p14:creationId xmlns:p14="http://schemas.microsoft.com/office/powerpoint/2010/main" val="1890157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B344128-6A09-4BCF-876C-8EFD0954026E}"/>
              </a:ext>
            </a:extLst>
          </p:cNvPr>
          <p:cNvSpPr/>
          <p:nvPr/>
        </p:nvSpPr>
        <p:spPr>
          <a:xfrm>
            <a:off x="787400" y="807720"/>
            <a:ext cx="7569200" cy="5242560"/>
          </a:xfrm>
          <a:prstGeom prst="roundRect">
            <a:avLst/>
          </a:prstGeom>
          <a:solidFill>
            <a:schemeClr val="bg1"/>
          </a:solidFill>
          <a:ln w="76200">
            <a:solidFill>
              <a:srgbClr val="2D8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ABE754F-1F00-4811-9653-AD49AD1863F6}"/>
              </a:ext>
            </a:extLst>
          </p:cNvPr>
          <p:cNvSpPr/>
          <p:nvPr/>
        </p:nvSpPr>
        <p:spPr>
          <a:xfrm>
            <a:off x="919480" y="2050000"/>
            <a:ext cx="7437120" cy="3785652"/>
          </a:xfrm>
          <a:prstGeom prst="rect">
            <a:avLst/>
          </a:prstGeom>
        </p:spPr>
        <p:txBody>
          <a:bodyPr wrap="square">
            <a:spAutoFit/>
          </a:bodyPr>
          <a:lstStyle/>
          <a:p>
            <a:pPr fontAlgn="base"/>
            <a:r>
              <a:rPr lang="en-US" sz="2400" dirty="0">
                <a:latin typeface="HelloAntsClose" panose="02000603000000000000" pitchFamily="2" charset="0"/>
                <a:ea typeface="HelloAntsClose" panose="02000603000000000000" pitchFamily="2" charset="0"/>
                <a:cs typeface="Arial" panose="020B0604020202020204" pitchFamily="34" charset="0"/>
              </a:rPr>
              <a:t>Heards Ferry’s vision is to empower ALL students to behave safely and participate responsibly with technology. </a:t>
            </a:r>
            <a:endParaRPr lang="en-US" sz="2400" dirty="0">
              <a:latin typeface="HelloAntsClose" panose="02000603000000000000" pitchFamily="2" charset="0"/>
              <a:ea typeface="HelloAntsClose" panose="02000603000000000000" pitchFamily="2" charset="0"/>
            </a:endParaRPr>
          </a:p>
          <a:p>
            <a:pPr fontAlgn="base">
              <a:buFont typeface="Arial" panose="020B0604020202020204" pitchFamily="34" charset="0"/>
              <a:buChar char="•"/>
            </a:pPr>
            <a:r>
              <a:rPr lang="en-US" sz="2400" dirty="0">
                <a:latin typeface="HelloAntsClose" panose="02000603000000000000" pitchFamily="2" charset="0"/>
                <a:ea typeface="HelloAntsClose" panose="02000603000000000000" pitchFamily="2" charset="0"/>
              </a:rPr>
              <a:t>Students will use their device for educational purposes only and be sure to be safe and appropriate while online.  </a:t>
            </a:r>
          </a:p>
          <a:p>
            <a:pPr fontAlgn="base">
              <a:buFont typeface="Arial" panose="020B0604020202020204" pitchFamily="34" charset="0"/>
              <a:buChar char="•"/>
            </a:pPr>
            <a:r>
              <a:rPr lang="en-US" sz="2400" dirty="0">
                <a:latin typeface="HelloAntsClose" panose="02000603000000000000" pitchFamily="2" charset="0"/>
                <a:ea typeface="HelloAntsClose" panose="02000603000000000000" pitchFamily="2" charset="0"/>
              </a:rPr>
              <a:t>They will listen to their head and heart and  protect private information and respect themselves and others while online. </a:t>
            </a:r>
          </a:p>
          <a:p>
            <a:pPr fontAlgn="base">
              <a:buFont typeface="Arial" panose="020B0604020202020204" pitchFamily="34" charset="0"/>
              <a:buChar char="•"/>
            </a:pPr>
            <a:r>
              <a:rPr lang="en-US" sz="2400" dirty="0">
                <a:latin typeface="HelloAntsClose" panose="02000603000000000000" pitchFamily="2" charset="0"/>
                <a:ea typeface="HelloAntsClose" panose="02000603000000000000" pitchFamily="2" charset="0"/>
              </a:rPr>
              <a:t> Lastly, they will stand up and say NO to cyberbullying!</a:t>
            </a:r>
          </a:p>
        </p:txBody>
      </p:sp>
      <p:sp>
        <p:nvSpPr>
          <p:cNvPr id="5" name="TextBox 4">
            <a:extLst>
              <a:ext uri="{FF2B5EF4-FFF2-40B4-BE49-F238E27FC236}">
                <a16:creationId xmlns:a16="http://schemas.microsoft.com/office/drawing/2014/main" id="{4818BF9A-AEF6-4D69-BBA1-5E0C8EA41E1A}"/>
              </a:ext>
            </a:extLst>
          </p:cNvPr>
          <p:cNvSpPr txBox="1"/>
          <p:nvPr/>
        </p:nvSpPr>
        <p:spPr>
          <a:xfrm>
            <a:off x="619760" y="1134141"/>
            <a:ext cx="7863840" cy="1015663"/>
          </a:xfrm>
          <a:prstGeom prst="rect">
            <a:avLst/>
          </a:prstGeom>
          <a:noFill/>
        </p:spPr>
        <p:txBody>
          <a:bodyPr wrap="square" rtlCol="0">
            <a:spAutoFit/>
          </a:bodyPr>
          <a:lstStyle/>
          <a:p>
            <a:pPr algn="ctr"/>
            <a:r>
              <a:rPr lang="en-US" sz="6000" dirty="0">
                <a:latin typeface="HelloStarbucks" panose="02000603000000000000" pitchFamily="2" charset="0"/>
                <a:ea typeface="HelloStarbucks" panose="02000603000000000000" pitchFamily="2" charset="0"/>
              </a:rPr>
              <a:t>Digital Citizenship</a:t>
            </a:r>
          </a:p>
        </p:txBody>
      </p:sp>
    </p:spTree>
    <p:extLst>
      <p:ext uri="{BB962C8B-B14F-4D97-AF65-F5344CB8AC3E}">
        <p14:creationId xmlns:p14="http://schemas.microsoft.com/office/powerpoint/2010/main" val="971182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B344128-6A09-4BCF-876C-8EFD0954026E}"/>
              </a:ext>
            </a:extLst>
          </p:cNvPr>
          <p:cNvSpPr/>
          <p:nvPr/>
        </p:nvSpPr>
        <p:spPr>
          <a:xfrm>
            <a:off x="787400" y="807720"/>
            <a:ext cx="7569200" cy="5242560"/>
          </a:xfrm>
          <a:prstGeom prst="roundRect">
            <a:avLst/>
          </a:prstGeom>
          <a:solidFill>
            <a:schemeClr val="bg1"/>
          </a:solidFill>
          <a:ln w="76200">
            <a:solidFill>
              <a:srgbClr val="2D8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818BF9A-AEF6-4D69-BBA1-5E0C8EA41E1A}"/>
              </a:ext>
            </a:extLst>
          </p:cNvPr>
          <p:cNvSpPr txBox="1"/>
          <p:nvPr/>
        </p:nvSpPr>
        <p:spPr>
          <a:xfrm>
            <a:off x="492760" y="2497976"/>
            <a:ext cx="7863840" cy="1862048"/>
          </a:xfrm>
          <a:prstGeom prst="rect">
            <a:avLst/>
          </a:prstGeom>
          <a:noFill/>
        </p:spPr>
        <p:txBody>
          <a:bodyPr wrap="square" rtlCol="0">
            <a:spAutoFit/>
          </a:bodyPr>
          <a:lstStyle/>
          <a:p>
            <a:pPr algn="ctr"/>
            <a:r>
              <a:rPr lang="en-US" sz="11500" dirty="0">
                <a:latin typeface="HelloStarbucks" panose="02000603000000000000" pitchFamily="2" charset="0"/>
                <a:ea typeface="HelloStarbucks" panose="02000603000000000000" pitchFamily="2" charset="0"/>
              </a:rPr>
              <a:t>Questions</a:t>
            </a:r>
          </a:p>
        </p:txBody>
      </p:sp>
    </p:spTree>
    <p:extLst>
      <p:ext uri="{BB962C8B-B14F-4D97-AF65-F5344CB8AC3E}">
        <p14:creationId xmlns:p14="http://schemas.microsoft.com/office/powerpoint/2010/main" val="3028469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B344128-6A09-4BCF-876C-8EFD0954026E}"/>
              </a:ext>
            </a:extLst>
          </p:cNvPr>
          <p:cNvSpPr/>
          <p:nvPr/>
        </p:nvSpPr>
        <p:spPr>
          <a:xfrm>
            <a:off x="787400" y="807720"/>
            <a:ext cx="7569200" cy="5242560"/>
          </a:xfrm>
          <a:prstGeom prst="roundRect">
            <a:avLst/>
          </a:prstGeom>
          <a:solidFill>
            <a:schemeClr val="bg1"/>
          </a:solidFill>
          <a:ln w="76200">
            <a:solidFill>
              <a:srgbClr val="2D8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818BF9A-AEF6-4D69-BBA1-5E0C8EA41E1A}"/>
              </a:ext>
            </a:extLst>
          </p:cNvPr>
          <p:cNvSpPr txBox="1"/>
          <p:nvPr/>
        </p:nvSpPr>
        <p:spPr>
          <a:xfrm>
            <a:off x="492760" y="2497976"/>
            <a:ext cx="7863840" cy="1862048"/>
          </a:xfrm>
          <a:prstGeom prst="rect">
            <a:avLst/>
          </a:prstGeom>
          <a:noFill/>
        </p:spPr>
        <p:txBody>
          <a:bodyPr wrap="square" rtlCol="0">
            <a:spAutoFit/>
          </a:bodyPr>
          <a:lstStyle/>
          <a:p>
            <a:pPr algn="ctr"/>
            <a:r>
              <a:rPr lang="en-US" sz="11500" dirty="0">
                <a:latin typeface="HelloStarbucks" panose="02000603000000000000" pitchFamily="2" charset="0"/>
                <a:ea typeface="HelloStarbucks" panose="02000603000000000000" pitchFamily="2" charset="0"/>
              </a:rPr>
              <a:t>Thank you!</a:t>
            </a:r>
          </a:p>
        </p:txBody>
      </p:sp>
    </p:spTree>
    <p:extLst>
      <p:ext uri="{BB962C8B-B14F-4D97-AF65-F5344CB8AC3E}">
        <p14:creationId xmlns:p14="http://schemas.microsoft.com/office/powerpoint/2010/main" val="3072264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B344128-6A09-4BCF-876C-8EFD0954026E}"/>
              </a:ext>
            </a:extLst>
          </p:cNvPr>
          <p:cNvSpPr/>
          <p:nvPr/>
        </p:nvSpPr>
        <p:spPr>
          <a:xfrm>
            <a:off x="787400" y="807720"/>
            <a:ext cx="7569200" cy="5242560"/>
          </a:xfrm>
          <a:prstGeom prst="roundRect">
            <a:avLst/>
          </a:prstGeom>
          <a:solidFill>
            <a:schemeClr val="bg1"/>
          </a:solidFill>
          <a:ln w="76200">
            <a:solidFill>
              <a:srgbClr val="2D8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27E0EB3-7F51-437A-A236-E0D20E103B38}"/>
              </a:ext>
            </a:extLst>
          </p:cNvPr>
          <p:cNvSpPr txBox="1"/>
          <p:nvPr/>
        </p:nvSpPr>
        <p:spPr>
          <a:xfrm>
            <a:off x="1066800" y="1393310"/>
            <a:ext cx="7010400" cy="1015663"/>
          </a:xfrm>
          <a:prstGeom prst="rect">
            <a:avLst/>
          </a:prstGeom>
          <a:noFill/>
        </p:spPr>
        <p:txBody>
          <a:bodyPr wrap="square" rtlCol="0">
            <a:spAutoFit/>
          </a:bodyPr>
          <a:lstStyle/>
          <a:p>
            <a:pPr algn="ctr"/>
            <a:r>
              <a:rPr lang="en-US" sz="6000" dirty="0">
                <a:latin typeface="HelloStarbucks" panose="02000603000000000000" pitchFamily="2" charset="0"/>
                <a:ea typeface="HelloStarbucks" panose="02000603000000000000" pitchFamily="2" charset="0"/>
              </a:rPr>
              <a:t>Communication:</a:t>
            </a:r>
          </a:p>
        </p:txBody>
      </p:sp>
      <p:sp>
        <p:nvSpPr>
          <p:cNvPr id="5" name="TextBox 4">
            <a:extLst>
              <a:ext uri="{FF2B5EF4-FFF2-40B4-BE49-F238E27FC236}">
                <a16:creationId xmlns:a16="http://schemas.microsoft.com/office/drawing/2014/main" id="{21F110C1-4742-424E-8164-232020138BC6}"/>
              </a:ext>
            </a:extLst>
          </p:cNvPr>
          <p:cNvSpPr txBox="1"/>
          <p:nvPr/>
        </p:nvSpPr>
        <p:spPr>
          <a:xfrm>
            <a:off x="1066800" y="2758284"/>
            <a:ext cx="7010400" cy="2308324"/>
          </a:xfrm>
          <a:prstGeom prst="rect">
            <a:avLst/>
          </a:prstGeom>
          <a:noFill/>
        </p:spPr>
        <p:txBody>
          <a:bodyPr wrap="square" rtlCol="0">
            <a:spAutoFit/>
          </a:bodyPr>
          <a:lstStyle/>
          <a:p>
            <a:pPr algn="ctr"/>
            <a:r>
              <a:rPr lang="en-US" sz="3600" dirty="0">
                <a:latin typeface="HelloAbracadabra" panose="02000603000000000000" pitchFamily="2" charset="0"/>
                <a:ea typeface="HelloAbracadabra" panose="02000603000000000000" pitchFamily="2" charset="0"/>
              </a:rPr>
              <a:t>+ Email</a:t>
            </a:r>
          </a:p>
          <a:p>
            <a:pPr algn="ctr"/>
            <a:r>
              <a:rPr lang="en-US" sz="3600" dirty="0">
                <a:latin typeface="HelloAbracadabra" panose="02000603000000000000" pitchFamily="2" charset="0"/>
                <a:ea typeface="HelloAbracadabra" panose="02000603000000000000" pitchFamily="2" charset="0"/>
              </a:rPr>
              <a:t>+ Class Weebly</a:t>
            </a:r>
          </a:p>
          <a:p>
            <a:pPr algn="ctr"/>
            <a:r>
              <a:rPr lang="en-US" sz="3600" dirty="0">
                <a:latin typeface="HelloAbracadabra" panose="02000603000000000000" pitchFamily="2" charset="0"/>
                <a:ea typeface="HelloAbracadabra" panose="02000603000000000000" pitchFamily="2" charset="0"/>
              </a:rPr>
              <a:t>(kurlandkindergarten.weebly.com</a:t>
            </a:r>
            <a:r>
              <a:rPr lang="en-US" sz="3600" dirty="0">
                <a:latin typeface="KG Blank Space Solid" panose="02000000000000000000" pitchFamily="2" charset="0"/>
              </a:rPr>
              <a:t>)</a:t>
            </a:r>
          </a:p>
          <a:p>
            <a:pPr algn="ctr"/>
            <a:endParaRPr lang="en-US" sz="3600" dirty="0">
              <a:latin typeface="KG Blank Space Solid" panose="02000000000000000000" pitchFamily="2" charset="0"/>
            </a:endParaRPr>
          </a:p>
        </p:txBody>
      </p:sp>
      <p:pic>
        <p:nvPicPr>
          <p:cNvPr id="7" name="Graphic 6" descr="Email">
            <a:extLst>
              <a:ext uri="{FF2B5EF4-FFF2-40B4-BE49-F238E27FC236}">
                <a16:creationId xmlns:a16="http://schemas.microsoft.com/office/drawing/2014/main" id="{43CD7C38-44ED-42AF-BA28-4E1B1F6E5B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753833">
            <a:off x="1513841" y="2855907"/>
            <a:ext cx="914400" cy="914400"/>
          </a:xfrm>
          <a:prstGeom prst="rect">
            <a:avLst/>
          </a:prstGeom>
        </p:spPr>
      </p:pic>
      <p:pic>
        <p:nvPicPr>
          <p:cNvPr id="9" name="Graphic 8" descr="Smart Phone">
            <a:extLst>
              <a:ext uri="{FF2B5EF4-FFF2-40B4-BE49-F238E27FC236}">
                <a16:creationId xmlns:a16="http://schemas.microsoft.com/office/drawing/2014/main" id="{51DAA97E-FE1E-4876-86B6-B14A35F1EC6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39597">
            <a:off x="6889584" y="2971800"/>
            <a:ext cx="914400" cy="914400"/>
          </a:xfrm>
          <a:prstGeom prst="rect">
            <a:avLst/>
          </a:prstGeom>
        </p:spPr>
      </p:pic>
    </p:spTree>
    <p:extLst>
      <p:ext uri="{BB962C8B-B14F-4D97-AF65-F5344CB8AC3E}">
        <p14:creationId xmlns:p14="http://schemas.microsoft.com/office/powerpoint/2010/main" val="114347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B344128-6A09-4BCF-876C-8EFD0954026E}"/>
              </a:ext>
            </a:extLst>
          </p:cNvPr>
          <p:cNvSpPr/>
          <p:nvPr/>
        </p:nvSpPr>
        <p:spPr>
          <a:xfrm>
            <a:off x="787400" y="807720"/>
            <a:ext cx="7569200" cy="5242560"/>
          </a:xfrm>
          <a:prstGeom prst="roundRect">
            <a:avLst/>
          </a:prstGeom>
          <a:solidFill>
            <a:schemeClr val="bg1"/>
          </a:solidFill>
          <a:ln w="76200">
            <a:solidFill>
              <a:srgbClr val="2D8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ADF14E7-DCE3-4C5B-8AF2-3D47B456DFEE}"/>
              </a:ext>
            </a:extLst>
          </p:cNvPr>
          <p:cNvSpPr txBox="1"/>
          <p:nvPr/>
        </p:nvSpPr>
        <p:spPr>
          <a:xfrm>
            <a:off x="1066800" y="1613118"/>
            <a:ext cx="7010400" cy="3631763"/>
          </a:xfrm>
          <a:prstGeom prst="rect">
            <a:avLst/>
          </a:prstGeom>
          <a:noFill/>
        </p:spPr>
        <p:txBody>
          <a:bodyPr wrap="square" rtlCol="0">
            <a:spAutoFit/>
          </a:bodyPr>
          <a:lstStyle/>
          <a:p>
            <a:pPr algn="ctr"/>
            <a:r>
              <a:rPr lang="en-US" sz="11500" dirty="0">
                <a:latin typeface="HelloStarbucks" panose="02000603000000000000" pitchFamily="2" charset="0"/>
                <a:ea typeface="HelloStarbucks" panose="02000603000000000000" pitchFamily="2" charset="0"/>
              </a:rPr>
              <a:t>Url schedule</a:t>
            </a:r>
          </a:p>
        </p:txBody>
      </p:sp>
    </p:spTree>
    <p:extLst>
      <p:ext uri="{BB962C8B-B14F-4D97-AF65-F5344CB8AC3E}">
        <p14:creationId xmlns:p14="http://schemas.microsoft.com/office/powerpoint/2010/main" val="281684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4434A2-7C39-40F2-B8F6-A53F135018A6}"/>
              </a:ext>
            </a:extLst>
          </p:cNvPr>
          <p:cNvPicPr>
            <a:picLocks noChangeAspect="1"/>
          </p:cNvPicPr>
          <p:nvPr/>
        </p:nvPicPr>
        <p:blipFill>
          <a:blip r:embed="rId2"/>
          <a:stretch>
            <a:fillRect/>
          </a:stretch>
        </p:blipFill>
        <p:spPr>
          <a:xfrm>
            <a:off x="333375" y="209550"/>
            <a:ext cx="8477250" cy="6438900"/>
          </a:xfrm>
          <a:prstGeom prst="rect">
            <a:avLst/>
          </a:prstGeom>
        </p:spPr>
      </p:pic>
    </p:spTree>
    <p:extLst>
      <p:ext uri="{BB962C8B-B14F-4D97-AF65-F5344CB8AC3E}">
        <p14:creationId xmlns:p14="http://schemas.microsoft.com/office/powerpoint/2010/main" val="70938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B344128-6A09-4BCF-876C-8EFD0954026E}"/>
              </a:ext>
            </a:extLst>
          </p:cNvPr>
          <p:cNvSpPr/>
          <p:nvPr/>
        </p:nvSpPr>
        <p:spPr>
          <a:xfrm>
            <a:off x="787400" y="807720"/>
            <a:ext cx="7569200" cy="5242560"/>
          </a:xfrm>
          <a:prstGeom prst="roundRect">
            <a:avLst/>
          </a:prstGeom>
          <a:solidFill>
            <a:schemeClr val="bg1"/>
          </a:solidFill>
          <a:ln w="76200">
            <a:solidFill>
              <a:srgbClr val="2D8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9D5265A-0AE5-4F80-99B3-B60DBD3B4016}"/>
              </a:ext>
            </a:extLst>
          </p:cNvPr>
          <p:cNvSpPr/>
          <p:nvPr/>
        </p:nvSpPr>
        <p:spPr>
          <a:xfrm>
            <a:off x="995680" y="2616538"/>
            <a:ext cx="7569200" cy="2831544"/>
          </a:xfrm>
          <a:prstGeom prst="rect">
            <a:avLst/>
          </a:prstGeom>
        </p:spPr>
        <p:txBody>
          <a:bodyPr wrap="square">
            <a:spAutoFit/>
          </a:bodyPr>
          <a:lstStyle/>
          <a:p>
            <a:pPr fontAlgn="base"/>
            <a:r>
              <a:rPr lang="en-US" sz="2200" b="1" dirty="0">
                <a:latin typeface="HelloAntsClose" panose="02000603000000000000" pitchFamily="2" charset="0"/>
                <a:ea typeface="HelloAntsClose" panose="02000603000000000000" pitchFamily="2" charset="0"/>
              </a:rPr>
              <a:t>Grades K-1 – Participation</a:t>
            </a:r>
            <a:r>
              <a:rPr lang="en-US" sz="2200" dirty="0">
                <a:latin typeface="HelloAntsClose" panose="02000603000000000000" pitchFamily="2" charset="0"/>
                <a:ea typeface="HelloAntsClose" panose="02000603000000000000" pitchFamily="2" charset="0"/>
              </a:rPr>
              <a:t>: </a:t>
            </a:r>
            <a:r>
              <a:rPr lang="en-US" sz="2200" u="sng" dirty="0">
                <a:latin typeface="HelloAntsClose" panose="02000603000000000000" pitchFamily="2" charset="0"/>
                <a:ea typeface="HelloAntsClose" panose="02000603000000000000" pitchFamily="2" charset="0"/>
              </a:rPr>
              <a:t>One</a:t>
            </a:r>
            <a:r>
              <a:rPr lang="en-US" sz="2200" dirty="0">
                <a:latin typeface="HelloAntsClose" panose="02000603000000000000" pitchFamily="2" charset="0"/>
                <a:ea typeface="HelloAntsClose" panose="02000603000000000000" pitchFamily="2" charset="0"/>
              </a:rPr>
              <a:t> of the following must be met each WEEK to mark a student’s daily attendance for the week:  </a:t>
            </a:r>
          </a:p>
          <a:p>
            <a:pPr fontAlgn="base"/>
            <a:r>
              <a:rPr lang="en-US" sz="2200" dirty="0">
                <a:latin typeface="HelloAntsClose" panose="02000603000000000000" pitchFamily="2" charset="0"/>
                <a:ea typeface="HelloAntsClose" panose="02000603000000000000" pitchFamily="2" charset="0"/>
              </a:rPr>
              <a:t>​</a:t>
            </a:r>
          </a:p>
          <a:p>
            <a:pPr fontAlgn="base"/>
            <a:r>
              <a:rPr lang="en-US" sz="2200" dirty="0">
                <a:latin typeface="HelloAntsClose" panose="02000603000000000000" pitchFamily="2" charset="0"/>
                <a:ea typeface="HelloAntsClose" panose="02000603000000000000" pitchFamily="2" charset="0"/>
              </a:rPr>
              <a:t>+ Submission of weekly work packet or  ​</a:t>
            </a:r>
          </a:p>
          <a:p>
            <a:pPr fontAlgn="base"/>
            <a:r>
              <a:rPr lang="en-US" sz="2200" dirty="0">
                <a:latin typeface="HelloAntsClose" panose="02000603000000000000" pitchFamily="2" charset="0"/>
                <a:ea typeface="HelloAntsClose" panose="02000603000000000000" pitchFamily="2" charset="0"/>
              </a:rPr>
              <a:t>+ Direct contact with parent/guardian that is  </a:t>
            </a:r>
          </a:p>
          <a:p>
            <a:pPr fontAlgn="base"/>
            <a:r>
              <a:rPr lang="en-US" sz="2200" dirty="0">
                <a:latin typeface="HelloAntsClose" panose="02000603000000000000" pitchFamily="2" charset="0"/>
                <a:ea typeface="HelloAntsClose" panose="02000603000000000000" pitchFamily="2" charset="0"/>
              </a:rPr>
              <a:t>  logged or    ​</a:t>
            </a:r>
          </a:p>
          <a:p>
            <a:pPr fontAlgn="base"/>
            <a:r>
              <a:rPr lang="en-US" sz="2200" dirty="0">
                <a:latin typeface="HelloAntsClose" panose="02000603000000000000" pitchFamily="2" charset="0"/>
                <a:ea typeface="HelloAntsClose" panose="02000603000000000000" pitchFamily="2" charset="0"/>
              </a:rPr>
              <a:t>+ Participation in a synchronous lesson </a:t>
            </a:r>
            <a:r>
              <a:rPr lang="en-US" sz="2400" dirty="0">
                <a:latin typeface="HelloAntsClose" panose="02000603000000000000" pitchFamily="2" charset="0"/>
                <a:ea typeface="HelloAntsClose" panose="02000603000000000000" pitchFamily="2" charset="0"/>
              </a:rPr>
              <a:t> ​</a:t>
            </a:r>
          </a:p>
        </p:txBody>
      </p:sp>
      <p:sp>
        <p:nvSpPr>
          <p:cNvPr id="5" name="TextBox 4">
            <a:extLst>
              <a:ext uri="{FF2B5EF4-FFF2-40B4-BE49-F238E27FC236}">
                <a16:creationId xmlns:a16="http://schemas.microsoft.com/office/drawing/2014/main" id="{EE347848-479C-485D-8F5F-21120457AB7F}"/>
              </a:ext>
            </a:extLst>
          </p:cNvPr>
          <p:cNvSpPr txBox="1"/>
          <p:nvPr/>
        </p:nvSpPr>
        <p:spPr>
          <a:xfrm>
            <a:off x="1066800" y="1393310"/>
            <a:ext cx="7010400" cy="1015663"/>
          </a:xfrm>
          <a:prstGeom prst="rect">
            <a:avLst/>
          </a:prstGeom>
          <a:noFill/>
        </p:spPr>
        <p:txBody>
          <a:bodyPr wrap="square" rtlCol="0">
            <a:spAutoFit/>
          </a:bodyPr>
          <a:lstStyle/>
          <a:p>
            <a:pPr algn="ctr"/>
            <a:r>
              <a:rPr lang="en-US" sz="6000" dirty="0">
                <a:latin typeface="HelloStarbucks" panose="02000603000000000000" pitchFamily="2" charset="0"/>
                <a:ea typeface="HelloStarbucks" panose="02000603000000000000" pitchFamily="2" charset="0"/>
              </a:rPr>
              <a:t>Attendance:</a:t>
            </a:r>
          </a:p>
        </p:txBody>
      </p:sp>
    </p:spTree>
    <p:extLst>
      <p:ext uri="{BB962C8B-B14F-4D97-AF65-F5344CB8AC3E}">
        <p14:creationId xmlns:p14="http://schemas.microsoft.com/office/powerpoint/2010/main" val="3050845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B344128-6A09-4BCF-876C-8EFD0954026E}"/>
              </a:ext>
            </a:extLst>
          </p:cNvPr>
          <p:cNvSpPr/>
          <p:nvPr/>
        </p:nvSpPr>
        <p:spPr>
          <a:xfrm>
            <a:off x="787400" y="807720"/>
            <a:ext cx="7569200" cy="5242560"/>
          </a:xfrm>
          <a:prstGeom prst="roundRect">
            <a:avLst/>
          </a:prstGeom>
          <a:solidFill>
            <a:schemeClr val="bg1"/>
          </a:solidFill>
          <a:ln w="76200">
            <a:solidFill>
              <a:srgbClr val="2D8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9D5265A-0AE5-4F80-99B3-B60DBD3B4016}"/>
              </a:ext>
            </a:extLst>
          </p:cNvPr>
          <p:cNvSpPr/>
          <p:nvPr/>
        </p:nvSpPr>
        <p:spPr>
          <a:xfrm>
            <a:off x="1371600" y="2921338"/>
            <a:ext cx="5008880" cy="3046988"/>
          </a:xfrm>
          <a:prstGeom prst="rect">
            <a:avLst/>
          </a:prstGeom>
        </p:spPr>
        <p:txBody>
          <a:bodyPr wrap="square">
            <a:spAutoFit/>
          </a:bodyPr>
          <a:lstStyle/>
          <a:p>
            <a:pPr fontAlgn="base"/>
            <a:r>
              <a:rPr lang="en-US" sz="2800" b="1" dirty="0">
                <a:latin typeface="HelloAbracadabra" panose="02000603000000000000" pitchFamily="2" charset="0"/>
                <a:ea typeface="HelloAbracadabra" panose="02000603000000000000" pitchFamily="2" charset="0"/>
              </a:rPr>
              <a:t>+ Eagle Points</a:t>
            </a:r>
          </a:p>
          <a:p>
            <a:pPr fontAlgn="base"/>
            <a:r>
              <a:rPr lang="en-US" sz="2800" b="1" dirty="0">
                <a:latin typeface="HelloAbracadabra" panose="02000603000000000000" pitchFamily="2" charset="0"/>
                <a:ea typeface="HelloAbracadabra" panose="02000603000000000000" pitchFamily="2" charset="0"/>
              </a:rPr>
              <a:t>+ Fun Friday SOAR hat</a:t>
            </a:r>
          </a:p>
          <a:p>
            <a:pPr fontAlgn="base"/>
            <a:r>
              <a:rPr lang="en-US" sz="2800" b="1" dirty="0">
                <a:latin typeface="HelloAbracadabra" panose="02000603000000000000" pitchFamily="2" charset="0"/>
                <a:ea typeface="HelloAbracadabra" panose="02000603000000000000" pitchFamily="2" charset="0"/>
              </a:rPr>
              <a:t>+ Shout-outs</a:t>
            </a:r>
          </a:p>
          <a:p>
            <a:pPr fontAlgn="base"/>
            <a:r>
              <a:rPr lang="en-US" sz="2800" b="1" dirty="0">
                <a:latin typeface="HelloAbracadabra" panose="02000603000000000000" pitchFamily="2" charset="0"/>
                <a:ea typeface="HelloAbracadabra" panose="02000603000000000000" pitchFamily="2" charset="0"/>
              </a:rPr>
              <a:t>+ Student of the Week</a:t>
            </a:r>
          </a:p>
          <a:p>
            <a:pPr fontAlgn="base"/>
            <a:r>
              <a:rPr lang="en-US" sz="2800" b="1" dirty="0">
                <a:latin typeface="HelloAbracadabra" panose="02000603000000000000" pitchFamily="2" charset="0"/>
                <a:ea typeface="HelloAbracadabra" panose="02000603000000000000" pitchFamily="2" charset="0"/>
              </a:rPr>
              <a:t>+ Virtual Pep Rallies</a:t>
            </a:r>
          </a:p>
          <a:p>
            <a:pPr fontAlgn="base"/>
            <a:r>
              <a:rPr lang="en-US" sz="2800" b="1" dirty="0">
                <a:latin typeface="HelloAbracadabra" panose="02000603000000000000" pitchFamily="2" charset="0"/>
                <a:ea typeface="HelloAbracadabra" panose="02000603000000000000" pitchFamily="2" charset="0"/>
              </a:rPr>
              <a:t>+ Clip Chart</a:t>
            </a:r>
          </a:p>
          <a:p>
            <a:pPr fontAlgn="base"/>
            <a:r>
              <a:rPr lang="en-US" sz="2400" dirty="0">
                <a:latin typeface="KG Blank Space Solid" panose="02000000000000000000" pitchFamily="2" charset="0"/>
              </a:rPr>
              <a:t> ​</a:t>
            </a:r>
          </a:p>
        </p:txBody>
      </p:sp>
      <p:sp>
        <p:nvSpPr>
          <p:cNvPr id="5" name="TextBox 4">
            <a:extLst>
              <a:ext uri="{FF2B5EF4-FFF2-40B4-BE49-F238E27FC236}">
                <a16:creationId xmlns:a16="http://schemas.microsoft.com/office/drawing/2014/main" id="{EE347848-479C-485D-8F5F-21120457AB7F}"/>
              </a:ext>
            </a:extLst>
          </p:cNvPr>
          <p:cNvSpPr txBox="1"/>
          <p:nvPr/>
        </p:nvSpPr>
        <p:spPr>
          <a:xfrm>
            <a:off x="1066800" y="1168699"/>
            <a:ext cx="7010400" cy="1015663"/>
          </a:xfrm>
          <a:prstGeom prst="rect">
            <a:avLst/>
          </a:prstGeom>
          <a:noFill/>
        </p:spPr>
        <p:txBody>
          <a:bodyPr wrap="square" rtlCol="0">
            <a:spAutoFit/>
          </a:bodyPr>
          <a:lstStyle/>
          <a:p>
            <a:pPr algn="ctr"/>
            <a:r>
              <a:rPr lang="en-US" sz="6000" dirty="0">
                <a:latin typeface="HelloStarbucks" panose="02000603000000000000" pitchFamily="2" charset="0"/>
                <a:ea typeface="HelloStarbucks" panose="02000603000000000000" pitchFamily="2" charset="0"/>
              </a:rPr>
              <a:t>SOAR + PBIS</a:t>
            </a:r>
          </a:p>
        </p:txBody>
      </p:sp>
      <p:pic>
        <p:nvPicPr>
          <p:cNvPr id="7" name="Picture 2" descr="Image result for behavior clip chart">
            <a:extLst>
              <a:ext uri="{FF2B5EF4-FFF2-40B4-BE49-F238E27FC236}">
                <a16:creationId xmlns:a16="http://schemas.microsoft.com/office/drawing/2014/main" id="{CF269557-379D-4163-96AB-2DC1976449D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85688">
            <a:off x="5145672" y="2407919"/>
            <a:ext cx="2777714" cy="3240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866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B344128-6A09-4BCF-876C-8EFD0954026E}"/>
              </a:ext>
            </a:extLst>
          </p:cNvPr>
          <p:cNvSpPr/>
          <p:nvPr/>
        </p:nvSpPr>
        <p:spPr>
          <a:xfrm>
            <a:off x="787400" y="807720"/>
            <a:ext cx="7569200" cy="5242560"/>
          </a:xfrm>
          <a:prstGeom prst="roundRect">
            <a:avLst/>
          </a:prstGeom>
          <a:solidFill>
            <a:schemeClr val="bg1"/>
          </a:solidFill>
          <a:ln w="76200">
            <a:solidFill>
              <a:srgbClr val="2D8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3">
            <a:extLst>
              <a:ext uri="{FF2B5EF4-FFF2-40B4-BE49-F238E27FC236}">
                <a16:creationId xmlns:a16="http://schemas.microsoft.com/office/drawing/2014/main" id="{E9A42138-CCA9-4962-89A9-CB41411DFFCC}"/>
              </a:ext>
            </a:extLst>
          </p:cNvPr>
          <p:cNvPicPr>
            <a:picLocks noChangeAspect="1"/>
          </p:cNvPicPr>
          <p:nvPr/>
        </p:nvPicPr>
        <p:blipFill rotWithShape="1">
          <a:blip r:embed="rId3"/>
          <a:srcRect r="3101"/>
          <a:stretch/>
        </p:blipFill>
        <p:spPr>
          <a:xfrm>
            <a:off x="1312334" y="1046178"/>
            <a:ext cx="6519332" cy="4765643"/>
          </a:xfrm>
          <a:prstGeom prst="rect">
            <a:avLst/>
          </a:prstGeom>
          <a:ln w="57150" cmpd="thickThin">
            <a:solidFill>
              <a:srgbClr val="7F7F7F"/>
            </a:solidFill>
            <a:miter lim="800000"/>
          </a:ln>
        </p:spPr>
      </p:pic>
    </p:spTree>
    <p:extLst>
      <p:ext uri="{BB962C8B-B14F-4D97-AF65-F5344CB8AC3E}">
        <p14:creationId xmlns:p14="http://schemas.microsoft.com/office/powerpoint/2010/main" val="1519473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B344128-6A09-4BCF-876C-8EFD0954026E}"/>
              </a:ext>
            </a:extLst>
          </p:cNvPr>
          <p:cNvSpPr/>
          <p:nvPr/>
        </p:nvSpPr>
        <p:spPr>
          <a:xfrm>
            <a:off x="787400" y="807720"/>
            <a:ext cx="7569200" cy="5242560"/>
          </a:xfrm>
          <a:prstGeom prst="roundRect">
            <a:avLst/>
          </a:prstGeom>
          <a:solidFill>
            <a:schemeClr val="bg1"/>
          </a:solidFill>
          <a:ln w="76200">
            <a:solidFill>
              <a:srgbClr val="2D8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6EEC22A-0232-4CC8-B857-19B88B7F21F7}"/>
              </a:ext>
            </a:extLst>
          </p:cNvPr>
          <p:cNvSpPr/>
          <p:nvPr/>
        </p:nvSpPr>
        <p:spPr>
          <a:xfrm>
            <a:off x="1084580" y="2297103"/>
            <a:ext cx="6974840" cy="3477875"/>
          </a:xfrm>
          <a:prstGeom prst="rect">
            <a:avLst/>
          </a:prstGeom>
        </p:spPr>
        <p:txBody>
          <a:bodyPr wrap="square">
            <a:spAutoFit/>
          </a:bodyPr>
          <a:lstStyle/>
          <a:p>
            <a:pPr fontAlgn="base"/>
            <a:r>
              <a:rPr lang="en-US" sz="2200" dirty="0">
                <a:latin typeface="HelloAntsClose" panose="02000603000000000000" pitchFamily="2" charset="0"/>
                <a:ea typeface="HelloAntsClose" panose="02000603000000000000" pitchFamily="2" charset="0"/>
              </a:rPr>
              <a:t>Per GADOE guidance, FCS and HFE has adopted a NO ZERO policy during Universal Remote Learning. ​</a:t>
            </a:r>
          </a:p>
          <a:p>
            <a:pPr lvl="1" fontAlgn="base"/>
            <a:r>
              <a:rPr lang="en-US" sz="2200" dirty="0">
                <a:latin typeface="HelloAntsClose" panose="02000603000000000000" pitchFamily="2" charset="0"/>
                <a:ea typeface="HelloAntsClose" panose="02000603000000000000" pitchFamily="2" charset="0"/>
              </a:rPr>
              <a:t>+ An ‘I’ will be entered in Infinite Campus for missing assignments and assessments.​</a:t>
            </a:r>
          </a:p>
          <a:p>
            <a:pPr lvl="1" fontAlgn="base"/>
            <a:r>
              <a:rPr lang="en-US" sz="2200" dirty="0">
                <a:latin typeface="HelloAntsClose" panose="02000603000000000000" pitchFamily="2" charset="0"/>
                <a:ea typeface="HelloAntsClose" panose="02000603000000000000" pitchFamily="2" charset="0"/>
              </a:rPr>
              <a:t>+ At the end of a grading period an ’I’ for incomplete will be entered on a student’s report card if a student does not complete 80% of the summative assignments/ assessments​.</a:t>
            </a:r>
          </a:p>
          <a:p>
            <a:pPr lvl="1" fontAlgn="base"/>
            <a:r>
              <a:rPr lang="en-US" sz="2200" dirty="0">
                <a:latin typeface="HelloAntsClose" panose="02000603000000000000" pitchFamily="2" charset="0"/>
                <a:ea typeface="HelloAntsClose" panose="02000603000000000000" pitchFamily="2" charset="0"/>
              </a:rPr>
              <a:t>+ Students will have the remainder of the school year to complete the missing work. ​</a:t>
            </a:r>
          </a:p>
        </p:txBody>
      </p:sp>
      <p:sp>
        <p:nvSpPr>
          <p:cNvPr id="5" name="TextBox 4">
            <a:extLst>
              <a:ext uri="{FF2B5EF4-FFF2-40B4-BE49-F238E27FC236}">
                <a16:creationId xmlns:a16="http://schemas.microsoft.com/office/drawing/2014/main" id="{1ACD13D7-D1FF-4A3C-8A43-5620F90020EC}"/>
              </a:ext>
            </a:extLst>
          </p:cNvPr>
          <p:cNvSpPr txBox="1"/>
          <p:nvPr/>
        </p:nvSpPr>
        <p:spPr>
          <a:xfrm>
            <a:off x="1066800" y="1016299"/>
            <a:ext cx="7010400" cy="1015663"/>
          </a:xfrm>
          <a:prstGeom prst="rect">
            <a:avLst/>
          </a:prstGeom>
          <a:noFill/>
        </p:spPr>
        <p:txBody>
          <a:bodyPr wrap="square" rtlCol="0">
            <a:spAutoFit/>
          </a:bodyPr>
          <a:lstStyle/>
          <a:p>
            <a:pPr algn="ctr"/>
            <a:r>
              <a:rPr lang="en-US" sz="6000" dirty="0">
                <a:latin typeface="APLOCDTeacher" panose="02000603000000000000" pitchFamily="2" charset="0"/>
                <a:ea typeface="APLOCDTeacher" panose="02000603000000000000" pitchFamily="2" charset="0"/>
              </a:rPr>
              <a:t>Grading Policy</a:t>
            </a:r>
          </a:p>
        </p:txBody>
      </p:sp>
    </p:spTree>
    <p:extLst>
      <p:ext uri="{BB962C8B-B14F-4D97-AF65-F5344CB8AC3E}">
        <p14:creationId xmlns:p14="http://schemas.microsoft.com/office/powerpoint/2010/main" val="1661394212"/>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C568D0E33A7E439292FC8FCE2CEF09" ma:contentTypeVersion="10" ma:contentTypeDescription="Create a new document." ma:contentTypeScope="" ma:versionID="5bbd0004c48cbae40c19cc3331d25deb">
  <xsd:schema xmlns:xsd="http://www.w3.org/2001/XMLSchema" xmlns:xs="http://www.w3.org/2001/XMLSchema" xmlns:p="http://schemas.microsoft.com/office/2006/metadata/properties" xmlns:ns3="cd494b76-6730-4b76-a61b-08b87e56f287" targetNamespace="http://schemas.microsoft.com/office/2006/metadata/properties" ma:root="true" ma:fieldsID="5bc72bd8e8a5b794a452976dcc77a4ae" ns3:_="">
    <xsd:import namespace="cd494b76-6730-4b76-a61b-08b87e56f28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494b76-6730-4b76-a61b-08b87e56f2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105DF5-1615-41FF-BFB5-B5A01CCE8F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494b76-6730-4b76-a61b-08b87e56f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E7458F-4FAC-4FBF-8D30-CD8ABD07F279}">
  <ds:schemaRefs>
    <ds:schemaRef ds:uri="http://schemas.microsoft.com/sharepoint/v3/contenttype/forms"/>
  </ds:schemaRefs>
</ds:datastoreItem>
</file>

<file path=customXml/itemProps3.xml><?xml version="1.0" encoding="utf-8"?>
<ds:datastoreItem xmlns:ds="http://schemas.openxmlformats.org/officeDocument/2006/customXml" ds:itemID="{BECD669B-7BC1-494D-9D87-9783E8C1A03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106</TotalTime>
  <Words>1005</Words>
  <Application>Microsoft Office PowerPoint</Application>
  <PresentationFormat>On-screen Show (4:3)</PresentationFormat>
  <Paragraphs>139</Paragraphs>
  <Slides>26</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APLKinderPeeps</vt:lpstr>
      <vt:lpstr>APLOCDTeacher</vt:lpstr>
      <vt:lpstr>Arial</vt:lpstr>
      <vt:lpstr>Calibri</vt:lpstr>
      <vt:lpstr>Calibri Light</vt:lpstr>
      <vt:lpstr>Garamond</vt:lpstr>
      <vt:lpstr>HelloAbracadabra</vt:lpstr>
      <vt:lpstr>HelloAntsClose</vt:lpstr>
      <vt:lpstr>HelloStarbucks</vt:lpstr>
      <vt:lpstr>KG Blank Space Solid</vt:lpstr>
      <vt:lpstr>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Readers and Writers Workshop?</vt:lpstr>
      <vt:lpstr>What is a reader’s workshop and what does it look like?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Schiavone, Chandler</dc:creator>
  <cp:lastModifiedBy>ADLER, ILANA M</cp:lastModifiedBy>
  <cp:revision>12</cp:revision>
  <dcterms:created xsi:type="dcterms:W3CDTF">2020-09-10T17:12:59Z</dcterms:created>
  <dcterms:modified xsi:type="dcterms:W3CDTF">2020-09-11T17:13:43Z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iteId">
    <vt:lpwstr>0cdcb198-8169-4b70-ba9f-da7e3ba700c2</vt:lpwstr>
  </property>
  <property fmtid="{D5CDD505-2E9C-101B-9397-08002B2CF9AE}" pid="4" name="MSIP_Label_0ee3c538-ec52-435f-ae58-017644bd9513_Owner">
    <vt:lpwstr>schiavonecm@fultonschools.org</vt:lpwstr>
  </property>
  <property fmtid="{D5CDD505-2E9C-101B-9397-08002B2CF9AE}" pid="5" name="MSIP_Label_0ee3c538-ec52-435f-ae58-017644bd9513_SetDate">
    <vt:lpwstr>2020-09-10T18:25:28.2062081Z</vt:lpwstr>
  </property>
  <property fmtid="{D5CDD505-2E9C-101B-9397-08002B2CF9AE}" pid="6" name="MSIP_Label_0ee3c538-ec52-435f-ae58-017644bd9513_Name">
    <vt:lpwstr>General</vt:lpwstr>
  </property>
  <property fmtid="{D5CDD505-2E9C-101B-9397-08002B2CF9AE}" pid="7" name="MSIP_Label_0ee3c538-ec52-435f-ae58-017644bd9513_Application">
    <vt:lpwstr>Microsoft Azure Information Protection</vt:lpwstr>
  </property>
  <property fmtid="{D5CDD505-2E9C-101B-9397-08002B2CF9AE}" pid="8" name="MSIP_Label_0ee3c538-ec52-435f-ae58-017644bd9513_Extended_MSFT_Method">
    <vt:lpwstr>Automatic</vt:lpwstr>
  </property>
  <property fmtid="{D5CDD505-2E9C-101B-9397-08002B2CF9AE}" pid="9" name="Sensitivity">
    <vt:lpwstr>General</vt:lpwstr>
  </property>
  <property fmtid="{D5CDD505-2E9C-101B-9397-08002B2CF9AE}" pid="10" name="ContentTypeId">
    <vt:lpwstr>0x01010021C568D0E33A7E439292FC8FCE2CEF09</vt:lpwstr>
  </property>
</Properties>
</file>